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0" r:id="rId1"/>
  </p:sldMasterIdLst>
  <p:notesMasterIdLst>
    <p:notesMasterId r:id="rId28"/>
  </p:notesMasterIdLst>
  <p:sldIdLst>
    <p:sldId id="310" r:id="rId2"/>
    <p:sldId id="298" r:id="rId3"/>
    <p:sldId id="303" r:id="rId4"/>
    <p:sldId id="304" r:id="rId5"/>
    <p:sldId id="268" r:id="rId6"/>
    <p:sldId id="278" r:id="rId7"/>
    <p:sldId id="279" r:id="rId8"/>
    <p:sldId id="283" r:id="rId9"/>
    <p:sldId id="284" r:id="rId10"/>
    <p:sldId id="285" r:id="rId11"/>
    <p:sldId id="286" r:id="rId12"/>
    <p:sldId id="292" r:id="rId13"/>
    <p:sldId id="294" r:id="rId14"/>
    <p:sldId id="287" r:id="rId15"/>
    <p:sldId id="289" r:id="rId16"/>
    <p:sldId id="295" r:id="rId17"/>
    <p:sldId id="296" r:id="rId18"/>
    <p:sldId id="299" r:id="rId19"/>
    <p:sldId id="300" r:id="rId20"/>
    <p:sldId id="305" r:id="rId21"/>
    <p:sldId id="306" r:id="rId22"/>
    <p:sldId id="307" r:id="rId23"/>
    <p:sldId id="308" r:id="rId24"/>
    <p:sldId id="309" r:id="rId25"/>
    <p:sldId id="301" r:id="rId26"/>
    <p:sldId id="311" r:id="rId27"/>
  </p:sldIdLst>
  <p:sldSz cx="12192000" cy="6858000"/>
  <p:notesSz cx="6858000" cy="9144000"/>
  <p:defaultTextStyle>
    <a:defPPr>
      <a:defRPr lang="kk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D4D85B33-2570-4ACB-AC08-2D9F07BC7CB1}">
          <p14:sldIdLst>
            <p14:sldId id="310"/>
            <p14:sldId id="298"/>
            <p14:sldId id="303"/>
            <p14:sldId id="304"/>
          </p14:sldIdLst>
        </p14:section>
        <p14:section name="Раздел без заголовка" id="{50362602-74FB-40F5-AF07-9A17E71E5FAE}">
          <p14:sldIdLst>
            <p14:sldId id="268"/>
            <p14:sldId id="278"/>
            <p14:sldId id="279"/>
            <p14:sldId id="283"/>
            <p14:sldId id="284"/>
            <p14:sldId id="285"/>
            <p14:sldId id="286"/>
            <p14:sldId id="292"/>
            <p14:sldId id="294"/>
            <p14:sldId id="287"/>
            <p14:sldId id="289"/>
            <p14:sldId id="295"/>
            <p14:sldId id="296"/>
            <p14:sldId id="299"/>
            <p14:sldId id="300"/>
            <p14:sldId id="305"/>
            <p14:sldId id="306"/>
            <p14:sldId id="307"/>
            <p14:sldId id="308"/>
            <p14:sldId id="309"/>
            <p14:sldId id="301"/>
            <p14:sldId id="31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2-орташа мәнер - 1-екпін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Үстіңгі деректеме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k-KZ"/>
          </a:p>
        </p:txBody>
      </p:sp>
      <p:sp>
        <p:nvSpPr>
          <p:cNvPr id="3" name="Күн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8715D-A714-4722-8CE9-015D43E179C0}" type="datetimeFigureOut">
              <a:rPr lang="kk-KZ" smtClean="0"/>
              <a:t>31.03.2025</a:t>
            </a:fld>
            <a:endParaRPr lang="kk-KZ"/>
          </a:p>
        </p:txBody>
      </p:sp>
      <p:sp>
        <p:nvSpPr>
          <p:cNvPr id="4" name="Слайд суреті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k-KZ"/>
          </a:p>
        </p:txBody>
      </p:sp>
      <p:sp>
        <p:nvSpPr>
          <p:cNvPr id="5" name="Жазбала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k-KZ"/>
              <a:t>Мәтін үлгісі</a:t>
            </a:r>
          </a:p>
          <a:p>
            <a:pPr lvl="1"/>
            <a:r>
              <a:rPr lang="kk-KZ"/>
              <a:t>Екінші деңгей</a:t>
            </a:r>
          </a:p>
          <a:p>
            <a:pPr lvl="2"/>
            <a:r>
              <a:rPr lang="kk-KZ"/>
              <a:t>Үшінші деңгей</a:t>
            </a:r>
          </a:p>
          <a:p>
            <a:pPr lvl="3"/>
            <a:r>
              <a:rPr lang="kk-KZ"/>
              <a:t>Төртінші деңгей</a:t>
            </a:r>
          </a:p>
          <a:p>
            <a:pPr lvl="4"/>
            <a:r>
              <a:rPr lang="kk-KZ"/>
              <a:t>Бесінші деңгей</a:t>
            </a:r>
          </a:p>
        </p:txBody>
      </p:sp>
      <p:sp>
        <p:nvSpPr>
          <p:cNvPr id="6" name="Төменгі деректеме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k-KZ"/>
          </a:p>
        </p:txBody>
      </p:sp>
      <p:sp>
        <p:nvSpPr>
          <p:cNvPr id="7" name="Слайд нөмірі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EC1DA6-3D07-4FFF-93EE-954937EABAEC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724522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C1DA6-3D07-4FFF-93EE-954937EABAEC}" type="slidenum">
              <a:rPr lang="kk-KZ" smtClean="0"/>
              <a:t>25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4136068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54A18-402B-4DB2-BDB6-E9F45DB82962}" type="datetimeFigureOut">
              <a:rPr lang="kk-KZ" smtClean="0"/>
              <a:t>31.03.2025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E361B-97EE-40C2-B7C1-6A54DD14BEDC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119849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BB012-863D-416E-9FDD-6ED57577F3D7}" type="datetimeFigureOut">
              <a:rPr lang="ru-KZ" smtClean="0">
                <a:solidFill>
                  <a:prstClr val="black">
                    <a:tint val="75000"/>
                  </a:prstClr>
                </a:solidFill>
              </a:rPr>
              <a:pPr/>
              <a:t>31.03.2025</a:t>
            </a:fld>
            <a:endParaRPr lang="ru-K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09AA6-336D-4628-A7AB-9439BD4AD797}" type="slidenum">
              <a:rPr lang="ru-K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K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934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BB012-863D-416E-9FDD-6ED57577F3D7}" type="datetimeFigureOut">
              <a:rPr lang="ru-KZ" smtClean="0">
                <a:solidFill>
                  <a:prstClr val="black">
                    <a:tint val="75000"/>
                  </a:prstClr>
                </a:solidFill>
              </a:rPr>
              <a:pPr/>
              <a:t>31.03.2025</a:t>
            </a:fld>
            <a:endParaRPr lang="ru-K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09AA6-336D-4628-A7AB-9439BD4AD797}" type="slidenum">
              <a:rPr lang="ru-K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K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01882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BB012-863D-416E-9FDD-6ED57577F3D7}" type="datetimeFigureOut">
              <a:rPr lang="ru-KZ" smtClean="0">
                <a:solidFill>
                  <a:prstClr val="black">
                    <a:tint val="75000"/>
                  </a:prstClr>
                </a:solidFill>
              </a:rPr>
              <a:pPr/>
              <a:t>31.03.2025</a:t>
            </a:fld>
            <a:endParaRPr lang="ru-K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09AA6-336D-4628-A7AB-9439BD4AD797}" type="slidenum">
              <a:rPr lang="ru-K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K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6305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BB012-863D-416E-9FDD-6ED57577F3D7}" type="datetimeFigureOut">
              <a:rPr lang="ru-KZ" smtClean="0">
                <a:solidFill>
                  <a:prstClr val="black">
                    <a:tint val="75000"/>
                  </a:prstClr>
                </a:solidFill>
              </a:rPr>
              <a:pPr/>
              <a:t>31.03.2025</a:t>
            </a:fld>
            <a:endParaRPr lang="ru-K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09AA6-336D-4628-A7AB-9439BD4AD797}" type="slidenum">
              <a:rPr lang="ru-K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K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25938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BB012-863D-416E-9FDD-6ED57577F3D7}" type="datetimeFigureOut">
              <a:rPr lang="ru-KZ" smtClean="0">
                <a:solidFill>
                  <a:prstClr val="black">
                    <a:tint val="75000"/>
                  </a:prstClr>
                </a:solidFill>
              </a:rPr>
              <a:pPr/>
              <a:t>31.03.2025</a:t>
            </a:fld>
            <a:endParaRPr lang="ru-K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09AA6-336D-4628-A7AB-9439BD4AD797}" type="slidenum">
              <a:rPr lang="ru-K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K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6419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54A18-402B-4DB2-BDB6-E9F45DB82962}" type="datetimeFigureOut">
              <a:rPr lang="kk-KZ" smtClean="0"/>
              <a:t>31.03.2025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E361B-97EE-40C2-B7C1-6A54DD14BEDC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682969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54A18-402B-4DB2-BDB6-E9F45DB82962}" type="datetimeFigureOut">
              <a:rPr lang="kk-KZ" smtClean="0"/>
              <a:t>31.03.2025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E361B-97EE-40C2-B7C1-6A54DD14BEDC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4113783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54A18-402B-4DB2-BDB6-E9F45DB82962}" type="datetimeFigureOut">
              <a:rPr lang="kk-KZ" smtClean="0"/>
              <a:t>31.03.2025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E361B-97EE-40C2-B7C1-6A54DD14BEDC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1494876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54A18-402B-4DB2-BDB6-E9F45DB82962}" type="datetimeFigureOut">
              <a:rPr lang="kk-KZ" smtClean="0"/>
              <a:t>31.03.2025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E361B-97EE-40C2-B7C1-6A54DD14BEDC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1233772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54A18-402B-4DB2-BDB6-E9F45DB82962}" type="datetimeFigureOut">
              <a:rPr lang="kk-KZ" smtClean="0"/>
              <a:t>31.03.2025</a:t>
            </a:fld>
            <a:endParaRPr lang="kk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E361B-97EE-40C2-B7C1-6A54DD14BEDC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1788804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54A18-402B-4DB2-BDB6-E9F45DB82962}" type="datetimeFigureOut">
              <a:rPr lang="kk-KZ" smtClean="0"/>
              <a:t>31.03.2025</a:t>
            </a:fld>
            <a:endParaRPr lang="kk-K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E361B-97EE-40C2-B7C1-6A54DD14BEDC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1147327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54A18-402B-4DB2-BDB6-E9F45DB82962}" type="datetimeFigureOut">
              <a:rPr lang="kk-KZ" smtClean="0"/>
              <a:t>31.03.2025</a:t>
            </a:fld>
            <a:endParaRPr lang="kk-K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E361B-97EE-40C2-B7C1-6A54DD14BEDC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42038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54A18-402B-4DB2-BDB6-E9F45DB82962}" type="datetimeFigureOut">
              <a:rPr lang="kk-KZ" smtClean="0"/>
              <a:t>31.03.2025</a:t>
            </a:fld>
            <a:endParaRPr lang="kk-K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E361B-97EE-40C2-B7C1-6A54DD14BEDC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992276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54A18-402B-4DB2-BDB6-E9F45DB82962}" type="datetimeFigureOut">
              <a:rPr lang="kk-KZ" smtClean="0"/>
              <a:t>31.03.2025</a:t>
            </a:fld>
            <a:endParaRPr lang="kk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E361B-97EE-40C2-B7C1-6A54DD14BEDC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171243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E361B-97EE-40C2-B7C1-6A54DD14BEDC}" type="slidenum">
              <a:rPr lang="kk-KZ" smtClean="0"/>
              <a:t>‹#›</a:t>
            </a:fld>
            <a:endParaRPr lang="kk-K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54A18-402B-4DB2-BDB6-E9F45DB82962}" type="datetimeFigureOut">
              <a:rPr lang="kk-KZ" smtClean="0"/>
              <a:t>31.03.2025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1500934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BB012-863D-416E-9FDD-6ED57577F3D7}" type="datetimeFigureOut">
              <a:rPr lang="ru-KZ" smtClean="0">
                <a:solidFill>
                  <a:prstClr val="black">
                    <a:tint val="75000"/>
                  </a:prstClr>
                </a:solidFill>
              </a:rPr>
              <a:pPr/>
              <a:t>31.03.2025</a:t>
            </a:fld>
            <a:endParaRPr lang="ru-K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DD09AA6-336D-4628-A7AB-9439BD4AD797}" type="slidenum">
              <a:rPr lang="ru-K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K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424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  <p:sldLayoutId id="2147483782" r:id="rId12"/>
    <p:sldLayoutId id="2147483783" r:id="rId13"/>
    <p:sldLayoutId id="2147483784" r:id="rId14"/>
    <p:sldLayoutId id="2147483785" r:id="rId15"/>
    <p:sldLayoutId id="214748378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/>
              <a:t> 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66093"/>
            <a:ext cx="9451404" cy="477527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kk-K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ралық аттестаттауға  дайындаудың </a:t>
            </a:r>
          </a:p>
          <a:p>
            <a:pPr marL="0" indent="0" algn="ctr">
              <a:buNone/>
            </a:pPr>
            <a:r>
              <a:rPr lang="kk-K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тиімді  жолдары</a:t>
            </a:r>
            <a:endParaRPr lang="kk-KZ" sz="4000" dirty="0"/>
          </a:p>
          <a:p>
            <a:pPr marL="0" indent="0" algn="r">
              <a:buNone/>
            </a:pPr>
            <a:endParaRPr lang="kk-KZ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kk-K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kk-KZ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kk-KZ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 мектеп-лицейі» КММ </a:t>
            </a:r>
          </a:p>
          <a:p>
            <a:pPr marL="0" indent="0" algn="r">
              <a:buNone/>
            </a:pPr>
            <a:r>
              <a:rPr lang="kk-KZ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қазақ  тілі мен әдебиеті мұғалімдері: </a:t>
            </a:r>
          </a:p>
          <a:p>
            <a:pPr marL="0" indent="0" algn="r">
              <a:buNone/>
            </a:pPr>
            <a:r>
              <a:rPr lang="kk-KZ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Қалиахметова Ш.Е.</a:t>
            </a:r>
          </a:p>
          <a:p>
            <a:pPr marL="0" indent="0" algn="r">
              <a:buNone/>
            </a:pPr>
            <a:r>
              <a:rPr lang="kk-KZ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Ахмадиева Д.Ж.</a:t>
            </a:r>
          </a:p>
        </p:txBody>
      </p:sp>
    </p:spTree>
    <p:extLst>
      <p:ext uri="{BB962C8B-B14F-4D97-AF65-F5344CB8AC3E}">
        <p14:creationId xmlns:p14="http://schemas.microsoft.com/office/powerpoint/2010/main" val="24086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06A046B7-B66F-481D-9B81-F91F62F1B9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26897" cy="585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Тақырып 1"/>
          <p:cNvSpPr>
            <a:spLocks noGrp="1"/>
          </p:cNvSpPr>
          <p:nvPr>
            <p:ph type="title"/>
          </p:nvPr>
        </p:nvSpPr>
        <p:spPr>
          <a:xfrm>
            <a:off x="0" y="32273"/>
            <a:ext cx="12020773" cy="624579"/>
          </a:xfrm>
        </p:spPr>
        <p:txBody>
          <a:bodyPr>
            <a:normAutofit fontScale="90000"/>
          </a:bodyPr>
          <a:lstStyle/>
          <a:p>
            <a:pPr marL="228600" lvl="0" indent="-228600" algn="ctr">
              <a:spcBef>
                <a:spcPts val="1000"/>
              </a:spcBef>
            </a:pPr>
            <a:r>
              <a:rPr lang="kk-KZ" sz="2000" b="1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ЕМТИХАН МАЗМҰНЫ</a:t>
            </a:r>
            <a:r>
              <a:rPr lang="kk-KZ" sz="2000" dirty="0">
                <a:solidFill>
                  <a:schemeClr val="bg1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kk-KZ" sz="2000" dirty="0">
                <a:solidFill>
                  <a:schemeClr val="bg1"/>
                </a:solidFill>
                <a:latin typeface="Calibri" panose="020F0502020204030204"/>
                <a:ea typeface="+mn-ea"/>
                <a:cs typeface="+mn-cs"/>
              </a:rPr>
            </a:br>
            <a:endParaRPr lang="kk-KZ" sz="2000" dirty="0">
              <a:solidFill>
                <a:schemeClr val="bg1"/>
              </a:solidFill>
            </a:endParaRPr>
          </a:p>
        </p:txBody>
      </p:sp>
      <p:sp>
        <p:nvSpPr>
          <p:cNvPr id="8" name="Тікбұрыш 7">
            <a:extLst>
              <a:ext uri="{FF2B5EF4-FFF2-40B4-BE49-F238E27FC236}">
                <a16:creationId xmlns:a16="http://schemas.microsoft.com/office/drawing/2014/main" id="{3A262288-3C33-4E19-91E9-F3A12B7BE38B}"/>
              </a:ext>
            </a:extLst>
          </p:cNvPr>
          <p:cNvSpPr/>
          <p:nvPr/>
        </p:nvSpPr>
        <p:spPr>
          <a:xfrm>
            <a:off x="6480184" y="585239"/>
            <a:ext cx="5063501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kk-KZ" b="1" spc="1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«Қазақ тілі мен әдебиеті» пәні бойынша:</a:t>
            </a:r>
            <a:endParaRPr lang="kk-K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Кесте 9">
            <a:extLst>
              <a:ext uri="{FF2B5EF4-FFF2-40B4-BE49-F238E27FC236}">
                <a16:creationId xmlns:a16="http://schemas.microsoft.com/office/drawing/2014/main" id="{E522A76F-8CCD-41E7-B1B4-13BD71D5FB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3997929"/>
              </p:ext>
            </p:extLst>
          </p:nvPr>
        </p:nvGraphicFramePr>
        <p:xfrm>
          <a:off x="461371" y="960791"/>
          <a:ext cx="11204153" cy="54788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5518">
                  <a:extLst>
                    <a:ext uri="{9D8B030D-6E8A-4147-A177-3AD203B41FA5}">
                      <a16:colId xmlns:a16="http://schemas.microsoft.com/office/drawing/2014/main" val="2023789961"/>
                    </a:ext>
                  </a:extLst>
                </a:gridCol>
                <a:gridCol w="2145475">
                  <a:extLst>
                    <a:ext uri="{9D8B030D-6E8A-4147-A177-3AD203B41FA5}">
                      <a16:colId xmlns:a16="http://schemas.microsoft.com/office/drawing/2014/main" val="2321351271"/>
                    </a:ext>
                  </a:extLst>
                </a:gridCol>
                <a:gridCol w="2071171">
                  <a:extLst>
                    <a:ext uri="{9D8B030D-6E8A-4147-A177-3AD203B41FA5}">
                      <a16:colId xmlns:a16="http://schemas.microsoft.com/office/drawing/2014/main" val="3641418242"/>
                    </a:ext>
                  </a:extLst>
                </a:gridCol>
                <a:gridCol w="1938969">
                  <a:extLst>
                    <a:ext uri="{9D8B030D-6E8A-4147-A177-3AD203B41FA5}">
                      <a16:colId xmlns:a16="http://schemas.microsoft.com/office/drawing/2014/main" val="3243310799"/>
                    </a:ext>
                  </a:extLst>
                </a:gridCol>
                <a:gridCol w="2071171">
                  <a:extLst>
                    <a:ext uri="{9D8B030D-6E8A-4147-A177-3AD203B41FA5}">
                      <a16:colId xmlns:a16="http://schemas.microsoft.com/office/drawing/2014/main" val="2036251041"/>
                    </a:ext>
                  </a:extLst>
                </a:gridCol>
                <a:gridCol w="1861849">
                  <a:extLst>
                    <a:ext uri="{9D8B030D-6E8A-4147-A177-3AD203B41FA5}">
                      <a16:colId xmlns:a16="http://schemas.microsoft.com/office/drawing/2014/main" val="481639520"/>
                    </a:ext>
                  </a:extLst>
                </a:gridCol>
              </a:tblGrid>
              <a:tr h="441205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spc="1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Бөлімше</a:t>
                      </a:r>
                      <a:endParaRPr lang="kk-KZ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39" marR="31939" marT="19163" marB="1916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spc="1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5-сынып</a:t>
                      </a:r>
                      <a:endParaRPr lang="kk-KZ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39" marR="31939" marT="19163" marB="1916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spc="1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6-сынып</a:t>
                      </a:r>
                      <a:endParaRPr lang="kk-KZ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39" marR="31939" marT="19163" marB="1916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spc="1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7-сынып</a:t>
                      </a:r>
                      <a:endParaRPr lang="kk-KZ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39" marR="31939" marT="19163" marB="1916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spc="1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8-сынып</a:t>
                      </a:r>
                      <a:endParaRPr lang="kk-KZ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39" marR="31939" marT="19163" marB="1916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spc="1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10-сынып ҚГБ, ЖМБ</a:t>
                      </a:r>
                      <a:endParaRPr lang="kk-KZ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7643327"/>
                  </a:ext>
                </a:extLst>
              </a:tr>
              <a:tr h="29718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altLang="kk-K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4) Тілдік бағдар</a:t>
                      </a:r>
                      <a:endParaRPr kumimoji="0" lang="kk-KZ" altLang="kk-K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39" marR="31939" marT="19163" marB="1916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39" marR="31939" marT="19163" marB="1916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39" marR="31939" marT="19163" marB="1916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39" marR="31939" marT="19163" marB="1916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39" marR="31939" marT="19163" marB="1916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407137"/>
                  </a:ext>
                </a:extLst>
              </a:tr>
              <a:tr h="3420557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spc="1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 Сөз таптары</a:t>
                      </a:r>
                      <a:endParaRPr lang="kk-KZ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5.5.1.2 лексикалық мағынасы жағынан заттың түрін, түсін сапасын білдіретін сын есімдерді ажырата білу, жазба, ауызша жұмыстарда қолдану</a:t>
                      </a:r>
                      <a:endParaRPr lang="kk-KZ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spc="1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6.5.1.2</a:t>
                      </a:r>
                      <a:br>
                        <a:rPr lang="kk-KZ" sz="1400" spc="1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kk-KZ" sz="1400" spc="1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лексикалық мағынасы жағынан заттың сипатын, көлемін, салмағын, аумағын білдіретін сын есімдерді ажырата білу, жазба, ауызша жұмыстарда қолдану</a:t>
                      </a:r>
                      <a:endParaRPr lang="kk-KZ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7.5.1.2 Салыстырмалы, күшейтпелі, асырмалы</a:t>
                      </a:r>
                      <a:b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шырайлардың қызметін білу, жазба, ауызша жұмыстарда қолдану</a:t>
                      </a:r>
                      <a:b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endParaRPr lang="kk-KZ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spc="1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8.5.1.1 болжалдық және бөлшектік сан есімдерді жазба, ауызша жұмыстарда орынды қолдану</a:t>
                      </a:r>
                      <a:endParaRPr lang="kk-KZ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spc="1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8.5.1.2 еліктеу сөздерді ауызша және жазба жұмыстарда орынды</a:t>
                      </a:r>
                      <a:br>
                        <a:rPr lang="kk-KZ" sz="1400" spc="1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kk-KZ" sz="1400" spc="1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қолдану</a:t>
                      </a:r>
                      <a:endParaRPr lang="kk-KZ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spc="1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8.5.1.3 етістіктің шартты рай және бұйрық рай қызметін білу, ауызша және жазба жұмыстарда орынды қолдану</a:t>
                      </a:r>
                      <a:endParaRPr lang="kk-KZ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spc="1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8.5.1.4 ;</a:t>
                      </a:r>
                      <a:endParaRPr lang="kk-KZ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spc="1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8. 5. 1. 5.</a:t>
                      </a:r>
                      <a:br>
                        <a:rPr lang="kk-KZ" sz="1400" spc="1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endParaRPr lang="kk-KZ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10.5.1.1 тәуелдік жалғауды (оңаша және ортақ </a:t>
                      </a:r>
                      <a:r>
                        <a:rPr lang="kk-KZ" sz="1400" spc="1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тәуелдеу</a:t>
                      </a:r>
                      <a: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 және көптік мәнді есімдер мен көптік жалғауларды ажырата танып, дұрыс қолдану;</a:t>
                      </a:r>
                      <a:endParaRPr lang="kk-KZ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10.5.1.2 сын есімнің жасалу жолдарын білу, мәтін құрауда орынды қолдану;</a:t>
                      </a:r>
                      <a:endParaRPr lang="kk-KZ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10.5.1.3;</a:t>
                      </a:r>
                      <a:endParaRPr lang="kk-KZ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10.5.1.4;</a:t>
                      </a:r>
                      <a:endParaRPr lang="kk-KZ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10.5.1.5;</a:t>
                      </a:r>
                      <a:endParaRPr lang="kk-KZ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10.5.1.6;</a:t>
                      </a:r>
                      <a:endParaRPr lang="kk-KZ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10.5.1.7.</a:t>
                      </a:r>
                      <a:endParaRPr lang="kk-KZ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92228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210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06A046B7-B66F-481D-9B81-F91F62F1B9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26897" cy="585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Тақырып 1"/>
          <p:cNvSpPr>
            <a:spLocks noGrp="1"/>
          </p:cNvSpPr>
          <p:nvPr>
            <p:ph type="title"/>
          </p:nvPr>
        </p:nvSpPr>
        <p:spPr>
          <a:xfrm>
            <a:off x="0" y="32273"/>
            <a:ext cx="12020773" cy="624579"/>
          </a:xfrm>
        </p:spPr>
        <p:txBody>
          <a:bodyPr>
            <a:normAutofit fontScale="90000"/>
          </a:bodyPr>
          <a:lstStyle/>
          <a:p>
            <a:pPr marL="228600" indent="-228600" algn="ctr">
              <a:spcBef>
                <a:spcPts val="1000"/>
              </a:spcBef>
            </a:pPr>
            <a:r>
              <a:rPr lang="kk-KZ" sz="2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kk-KZ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kk-KZ" sz="2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kk-KZ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kk-KZ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«ҚАЗАҚ ТІЛІ МЕН ӘДЕБИЕТІ» ОҚУ ПӘНІ БОЙЫНША РУБРИКА </a:t>
            </a:r>
            <a:r>
              <a:rPr lang="kk-KZ" dirty="0"/>
              <a:t/>
            </a:r>
            <a:br>
              <a:rPr lang="kk-KZ" dirty="0"/>
            </a:br>
            <a:r>
              <a:rPr lang="kk-KZ" sz="2000" dirty="0">
                <a:solidFill>
                  <a:schemeClr val="bg1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kk-KZ" sz="2000" dirty="0">
                <a:solidFill>
                  <a:schemeClr val="bg1"/>
                </a:solidFill>
                <a:latin typeface="Calibri" panose="020F0502020204030204"/>
                <a:ea typeface="+mn-ea"/>
                <a:cs typeface="+mn-cs"/>
              </a:rPr>
            </a:br>
            <a:endParaRPr lang="kk-KZ" sz="2000" dirty="0">
              <a:solidFill>
                <a:schemeClr val="bg1"/>
              </a:solidFill>
            </a:endParaRPr>
          </a:p>
        </p:txBody>
      </p:sp>
      <p:sp>
        <p:nvSpPr>
          <p:cNvPr id="8" name="Тікбұрыш 7">
            <a:extLst>
              <a:ext uri="{FF2B5EF4-FFF2-40B4-BE49-F238E27FC236}">
                <a16:creationId xmlns:a16="http://schemas.microsoft.com/office/drawing/2014/main" id="{3A262288-3C33-4E19-91E9-F3A12B7BE38B}"/>
              </a:ext>
            </a:extLst>
          </p:cNvPr>
          <p:cNvSpPr/>
          <p:nvPr/>
        </p:nvSpPr>
        <p:spPr>
          <a:xfrm>
            <a:off x="6263014" y="689125"/>
            <a:ext cx="5063501" cy="3061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kk-KZ" sz="1400" b="1" spc="1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Өзге тілде оқытатын сыныптар   үшін</a:t>
            </a:r>
            <a:endParaRPr lang="kk-KZ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Кесте 9">
            <a:extLst>
              <a:ext uri="{FF2B5EF4-FFF2-40B4-BE49-F238E27FC236}">
                <a16:creationId xmlns:a16="http://schemas.microsoft.com/office/drawing/2014/main" id="{E522A76F-8CCD-41E7-B1B4-13BD71D5FB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4410865"/>
              </p:ext>
            </p:extLst>
          </p:nvPr>
        </p:nvGraphicFramePr>
        <p:xfrm>
          <a:off x="231354" y="1284725"/>
          <a:ext cx="11611777" cy="53387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77957">
                  <a:extLst>
                    <a:ext uri="{9D8B030D-6E8A-4147-A177-3AD203B41FA5}">
                      <a16:colId xmlns:a16="http://schemas.microsoft.com/office/drawing/2014/main" val="2023789961"/>
                    </a:ext>
                  </a:extLst>
                </a:gridCol>
                <a:gridCol w="2891239">
                  <a:extLst>
                    <a:ext uri="{9D8B030D-6E8A-4147-A177-3AD203B41FA5}">
                      <a16:colId xmlns:a16="http://schemas.microsoft.com/office/drawing/2014/main" val="2321351271"/>
                    </a:ext>
                  </a:extLst>
                </a:gridCol>
                <a:gridCol w="3718881">
                  <a:extLst>
                    <a:ext uri="{9D8B030D-6E8A-4147-A177-3AD203B41FA5}">
                      <a16:colId xmlns:a16="http://schemas.microsoft.com/office/drawing/2014/main" val="3641418242"/>
                    </a:ext>
                  </a:extLst>
                </a:gridCol>
                <a:gridCol w="3723700">
                  <a:extLst>
                    <a:ext uri="{9D8B030D-6E8A-4147-A177-3AD203B41FA5}">
                      <a16:colId xmlns:a16="http://schemas.microsoft.com/office/drawing/2014/main" val="3243310799"/>
                    </a:ext>
                  </a:extLst>
                </a:gridCol>
              </a:tblGrid>
              <a:tr h="414644">
                <a:tc>
                  <a:txBody>
                    <a:bodyPr/>
                    <a:lstStyle/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Дағды</a:t>
                      </a:r>
                    </a:p>
                  </a:txBody>
                  <a:tcPr marL="31939" marR="31939" marT="19163" marB="1916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Төмен көрсеткіш 1-2 балл</a:t>
                      </a:r>
                      <a:endParaRPr lang="kk-K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Орташа көрсеткіш 3-4 балл</a:t>
                      </a:r>
                      <a:endParaRPr lang="kk-K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Жоғары көрсеткіш 5 балл</a:t>
                      </a:r>
                      <a:endParaRPr lang="kk-KZ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7643327"/>
                  </a:ext>
                </a:extLst>
              </a:tr>
              <a:tr h="665409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Тың</a:t>
                      </a:r>
                    </a:p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далым</a:t>
                      </a:r>
                      <a:endParaRPr lang="kk-KZ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spc="1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тыңдалым</a:t>
                      </a:r>
                      <a: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материалдарының мазмұны негізінде сұрақтарға қысқа жауап береді</a:t>
                      </a:r>
                      <a:endParaRPr lang="kk-KZ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spc="1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тыңдалым</a:t>
                      </a:r>
                      <a: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материалдарының мазмұны негізінде сұрақтарға орташа жауап беру</a:t>
                      </a:r>
                      <a:endParaRPr lang="kk-KZ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spc="1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тыңдалым</a:t>
                      </a:r>
                      <a: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материалдарының мазмұны негізінде сұрақтарға толық жауап беру</a:t>
                      </a:r>
                      <a:endParaRPr lang="kk-KZ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9222881"/>
                  </a:ext>
                </a:extLst>
              </a:tr>
              <a:tr h="646197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Айтылым</a:t>
                      </a:r>
                      <a:endParaRPr lang="kk-K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берілген сұрақты дұрыс түсініп, қысқа жауап беру, шағын диалогке қатысу</a:t>
                      </a:r>
                      <a:endParaRPr lang="kk-KZ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берілген сұрақты дұрыс түсініп, орташа жауап беру, шағын диалогке қатысу</a:t>
                      </a:r>
                      <a:endParaRPr lang="kk-KZ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берілген сұрақты дұрыс түсініп, ашық сұрақтарға толық жауап беру, шағын диалогке қатысу</a:t>
                      </a:r>
                      <a:endParaRPr lang="kk-KZ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322429"/>
                  </a:ext>
                </a:extLst>
              </a:tr>
              <a:tr h="1087680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Оқылым</a:t>
                      </a:r>
                      <a:endParaRPr lang="kk-KZ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Фольклорлық және шағын көлемді көркем әдеби шығармалардың мазмұнын толық түсінбейді. Шығарма тақырыбын анықтай алмайды. </a:t>
                      </a:r>
                      <a:endParaRPr lang="kk-KZ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Фольклорлық және шағын көлемді көркем әдеби шығармалардың жалпы мазмұнын түсінеді, тақырыбын анықтауда қателеседі. Өз ойын орташа деңгейде жеткізе алады.</a:t>
                      </a:r>
                      <a:endParaRPr lang="kk-KZ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Фольклорлық және шағын көлемді көркем әдеби шығармалардың мазмұнын түсінеді, тақырыбын анықтайды.</a:t>
                      </a:r>
                      <a:endParaRPr lang="kk-KZ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kk-KZ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5938191"/>
                  </a:ext>
                </a:extLst>
              </a:tr>
              <a:tr h="1087680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Жазылым</a:t>
                      </a:r>
                      <a:endParaRPr lang="kk-K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Эссе құрылымын сақтамайды, адамды, табиғатты, белгілі бір оқиғаны сипаттауда </a:t>
                      </a:r>
                      <a:r>
                        <a:rPr lang="kk-KZ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сөздерді орынсыз қолданады. 4-5 грамматикалық қате жібереді.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Эссе құрылымын сақтай отырып, адамды, табиғатты, белгілі бір оқиғаны сипаттап жазуда 1-2 қателіктер жібереді.</a:t>
                      </a:r>
                      <a:endParaRPr lang="kk-KZ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Эссе құрылымын сақтай отырып, адамды, табиғатты, белгілі бір оқиғаны сипаттап жазады.</a:t>
                      </a:r>
                      <a:endParaRPr lang="kk-KZ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293669"/>
                  </a:ext>
                </a:extLst>
              </a:tr>
              <a:tr h="1271616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b="1" spc="1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Тілдік бағдар:</a:t>
                      </a:r>
                      <a:endParaRPr lang="kk-K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Лексикалық мағынасы жағынан заттың түрін, түсін, сапасын білдіретін сын есімдерді ажырата біледі, жазба, ауызша жұмыстарда 4-5 қате жібереді. </a:t>
                      </a:r>
                      <a:endParaRPr lang="kk-KZ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Лексикалық мағынасы жағынан заттың түрін, түсін сапасын білдіретін сын есімдерді ажырата біледі, жазба, ауызша жұмыстарда елеусіз 2-3 қате  жібереді. </a:t>
                      </a:r>
                      <a:endParaRPr lang="kk-KZ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Лексикалық мағынасы жағынан заттың түрін, түсін, сапасын білдіретін сын есімдерді ажырата біледі, жазба, ауызша жұмыстарда еркін қолданады.</a:t>
                      </a:r>
                      <a:endParaRPr lang="kk-KZ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5338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606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06A046B7-B66F-481D-9B81-F91F62F1B9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26897" cy="585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Тақырып 1"/>
          <p:cNvSpPr>
            <a:spLocks noGrp="1"/>
          </p:cNvSpPr>
          <p:nvPr>
            <p:ph type="title"/>
          </p:nvPr>
        </p:nvSpPr>
        <p:spPr>
          <a:xfrm>
            <a:off x="0" y="32273"/>
            <a:ext cx="12020773" cy="624579"/>
          </a:xfrm>
        </p:spPr>
        <p:txBody>
          <a:bodyPr>
            <a:normAutofit fontScale="90000"/>
          </a:bodyPr>
          <a:lstStyle/>
          <a:p>
            <a:pPr marL="228600" indent="-228600" algn="ctr">
              <a:spcBef>
                <a:spcPts val="1000"/>
              </a:spcBef>
            </a:pPr>
            <a:r>
              <a:rPr lang="kk-KZ" sz="2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kk-KZ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kk-KZ" sz="2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kk-KZ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kk-KZ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АРАЛЫҚ АТТЕСТАТТАУ ТАПСЫРМАЛАРЫНЫҢ ҮЛГІЛЕРІ </a:t>
            </a:r>
            <a:r>
              <a:rPr lang="kk-KZ" dirty="0"/>
              <a:t/>
            </a:r>
            <a:br>
              <a:rPr lang="kk-KZ" dirty="0"/>
            </a:br>
            <a:r>
              <a:rPr lang="kk-KZ" sz="2000" dirty="0">
                <a:solidFill>
                  <a:schemeClr val="bg1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kk-KZ" sz="2000" dirty="0">
                <a:solidFill>
                  <a:schemeClr val="bg1"/>
                </a:solidFill>
                <a:latin typeface="Calibri" panose="020F0502020204030204"/>
                <a:ea typeface="+mn-ea"/>
                <a:cs typeface="+mn-cs"/>
              </a:rPr>
            </a:br>
            <a:endParaRPr lang="kk-KZ" sz="2000" dirty="0">
              <a:solidFill>
                <a:schemeClr val="bg1"/>
              </a:solidFill>
            </a:endParaRPr>
          </a:p>
        </p:txBody>
      </p:sp>
      <p:sp>
        <p:nvSpPr>
          <p:cNvPr id="8" name="Тікбұрыш 7">
            <a:extLst>
              <a:ext uri="{FF2B5EF4-FFF2-40B4-BE49-F238E27FC236}">
                <a16:creationId xmlns:a16="http://schemas.microsoft.com/office/drawing/2014/main" id="{3A262288-3C33-4E19-91E9-F3A12B7BE38B}"/>
              </a:ext>
            </a:extLst>
          </p:cNvPr>
          <p:cNvSpPr/>
          <p:nvPr/>
        </p:nvSpPr>
        <p:spPr>
          <a:xfrm>
            <a:off x="5520690" y="689125"/>
            <a:ext cx="5805825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kk-KZ" b="1" spc="1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оқыту өзге тілдегі сыныптар   үшін</a:t>
            </a:r>
            <a:endParaRPr lang="kk-K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Кесте 9">
            <a:extLst>
              <a:ext uri="{FF2B5EF4-FFF2-40B4-BE49-F238E27FC236}">
                <a16:creationId xmlns:a16="http://schemas.microsoft.com/office/drawing/2014/main" id="{E522A76F-8CCD-41E7-B1B4-13BD71D5FB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2318550"/>
              </p:ext>
            </p:extLst>
          </p:nvPr>
        </p:nvGraphicFramePr>
        <p:xfrm>
          <a:off x="765810" y="1284725"/>
          <a:ext cx="10835640" cy="47687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96261">
                  <a:extLst>
                    <a:ext uri="{9D8B030D-6E8A-4147-A177-3AD203B41FA5}">
                      <a16:colId xmlns:a16="http://schemas.microsoft.com/office/drawing/2014/main" val="2023789961"/>
                    </a:ext>
                  </a:extLst>
                </a:gridCol>
                <a:gridCol w="7839379">
                  <a:extLst>
                    <a:ext uri="{9D8B030D-6E8A-4147-A177-3AD203B41FA5}">
                      <a16:colId xmlns:a16="http://schemas.microsoft.com/office/drawing/2014/main" val="2321351271"/>
                    </a:ext>
                  </a:extLst>
                </a:gridCol>
              </a:tblGrid>
              <a:tr h="42881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Дағдылар</a:t>
                      </a:r>
                    </a:p>
                  </a:txBody>
                  <a:tcPr marL="31939" marR="31939" marT="19163" marB="1916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Тапсырмалар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7643327"/>
                  </a:ext>
                </a:extLst>
              </a:tr>
              <a:tr h="688142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k-KZ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Тыңдалым</a:t>
                      </a:r>
                      <a:r>
                        <a:rPr lang="kk-KZ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(0,5 балл)</a:t>
                      </a:r>
                      <a:endParaRPr lang="kk-KZ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Мәтін тыңдап, сұрақтарға жауап береді</a:t>
                      </a:r>
                      <a:endParaRPr lang="kk-KZ" sz="1600" i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9222881"/>
                  </a:ext>
                </a:extLst>
              </a:tr>
              <a:tr h="591350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k-KZ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Айтылым</a:t>
                      </a:r>
                      <a:r>
                        <a:rPr lang="kk-KZ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(0,5 балл)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Тыңдаған мәтін бойынша педагогпен диалогқа түседі </a:t>
                      </a:r>
                      <a:endParaRPr lang="kk-KZ" sz="1600" i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322429"/>
                  </a:ext>
                </a:extLst>
              </a:tr>
              <a:tr h="973045">
                <a:tc>
                  <a:txBody>
                    <a:bodyPr/>
                    <a:lstStyle/>
                    <a:p>
                      <a:pPr marL="71755" marR="71755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71755" marR="71755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Оқылым (1 балл)</a:t>
                      </a:r>
                      <a:endParaRPr lang="kk-KZ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k-KZ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1-тапсырма. Берілген мәтінді оқып, нақты ақпараттарды табады. </a:t>
                      </a:r>
                    </a:p>
                    <a:p>
                      <a:r>
                        <a:rPr lang="kk-KZ" sz="160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2-тапсырма. Мәтіндегі нақты ақпараттармен мәтінді мазмұндау жоспарын құрады</a:t>
                      </a:r>
                      <a:endParaRPr lang="kk-KZ" sz="1600" i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5938191"/>
                  </a:ext>
                </a:extLst>
              </a:tr>
              <a:tr h="973045">
                <a:tc>
                  <a:txBody>
                    <a:bodyPr/>
                    <a:lstStyle/>
                    <a:p>
                      <a:pPr marL="71755" marR="71755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71755" marR="71755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Жазылым (2 балл)</a:t>
                      </a:r>
                      <a:endParaRPr lang="kk-KZ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k-KZ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«Табиғатқа саяхат туған жерді танудан басталсын» тақырыбында кіріспе, негізгі, қорытынды бөлімдерін қамтып, лексика-грамматикалық нормаларды сақтай отырып, оқылым дағдысы бойынша саяхат туралы берілген мәтіндегі оқиғаны сипаттап немесе кейіпкерді суреттеп эссе жазады</a:t>
                      </a:r>
                      <a:endParaRPr lang="kk-KZ" sz="1600" i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1004647"/>
                  </a:ext>
                </a:extLst>
              </a:tr>
              <a:tr h="973045">
                <a:tc>
                  <a:txBody>
                    <a:bodyPr/>
                    <a:lstStyle/>
                    <a:p>
                      <a:pPr marL="71755" marR="71755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71755" marR="71755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Әдеби тіл нормалары</a:t>
                      </a:r>
                    </a:p>
                    <a:p>
                      <a:pPr marL="71755" marR="71755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(1 балл)</a:t>
                      </a:r>
                      <a:endParaRPr lang="kk-KZ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k-KZ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зат есімдердің мағыналық түрлерін </a:t>
                      </a:r>
                      <a:r>
                        <a:rPr lang="kk-KZ" sz="1600" i="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мәнмәтін</a:t>
                      </a:r>
                      <a:r>
                        <a:rPr lang="kk-KZ" sz="160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аясында жалғаулар арқылы түрлендіріп қолданады.</a:t>
                      </a:r>
                    </a:p>
                    <a:p>
                      <a:r>
                        <a:rPr lang="kk-KZ" sz="160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Эссе мәтінінен бір зат есімді алып, септік жалғаулары арқылы түрлендіріп көрсетеді</a:t>
                      </a:r>
                      <a:endParaRPr lang="kk-KZ" sz="1600" i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21321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554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06A046B7-B66F-481D-9B81-F91F62F1B9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26897" cy="585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Тақырып 1"/>
          <p:cNvSpPr>
            <a:spLocks noGrp="1"/>
          </p:cNvSpPr>
          <p:nvPr>
            <p:ph type="title"/>
          </p:nvPr>
        </p:nvSpPr>
        <p:spPr>
          <a:xfrm>
            <a:off x="0" y="32273"/>
            <a:ext cx="12020773" cy="624579"/>
          </a:xfrm>
        </p:spPr>
        <p:txBody>
          <a:bodyPr>
            <a:normAutofit fontScale="90000"/>
          </a:bodyPr>
          <a:lstStyle/>
          <a:p>
            <a:pPr marL="228600" lvl="0" indent="-228600" algn="ctr">
              <a:spcBef>
                <a:spcPts val="1000"/>
              </a:spcBef>
            </a:pPr>
            <a:r>
              <a:rPr lang="kk-KZ" sz="2000" b="1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БАҒАЛАУ КРИТЕРИЙЛЕРІ</a:t>
            </a:r>
            <a:r>
              <a:rPr lang="kk-KZ" sz="2000" dirty="0">
                <a:solidFill>
                  <a:schemeClr val="bg1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kk-KZ" sz="2000" dirty="0">
                <a:solidFill>
                  <a:schemeClr val="bg1"/>
                </a:solidFill>
                <a:latin typeface="Calibri" panose="020F0502020204030204"/>
                <a:ea typeface="+mn-ea"/>
                <a:cs typeface="+mn-cs"/>
              </a:rPr>
            </a:br>
            <a:endParaRPr lang="kk-KZ" sz="2000" dirty="0">
              <a:solidFill>
                <a:schemeClr val="bg1"/>
              </a:solidFill>
            </a:endParaRPr>
          </a:p>
        </p:txBody>
      </p:sp>
      <p:sp>
        <p:nvSpPr>
          <p:cNvPr id="8" name="Тікбұрыш 7">
            <a:extLst>
              <a:ext uri="{FF2B5EF4-FFF2-40B4-BE49-F238E27FC236}">
                <a16:creationId xmlns:a16="http://schemas.microsoft.com/office/drawing/2014/main" id="{3A262288-3C33-4E19-91E9-F3A12B7BE38B}"/>
              </a:ext>
            </a:extLst>
          </p:cNvPr>
          <p:cNvSpPr/>
          <p:nvPr/>
        </p:nvSpPr>
        <p:spPr>
          <a:xfrm>
            <a:off x="5757748" y="558259"/>
            <a:ext cx="6263025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kk-KZ" b="1" spc="1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оқыту өзге тілде жүргізілетін сыныптар үшін</a:t>
            </a:r>
            <a:endParaRPr lang="kk-K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Кесте 9">
            <a:extLst>
              <a:ext uri="{FF2B5EF4-FFF2-40B4-BE49-F238E27FC236}">
                <a16:creationId xmlns:a16="http://schemas.microsoft.com/office/drawing/2014/main" id="{E522A76F-8CCD-41E7-B1B4-13BD71D5FB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93828"/>
              </p:ext>
            </p:extLst>
          </p:nvPr>
        </p:nvGraphicFramePr>
        <p:xfrm>
          <a:off x="323961" y="933811"/>
          <a:ext cx="11372850" cy="57402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4492">
                  <a:extLst>
                    <a:ext uri="{9D8B030D-6E8A-4147-A177-3AD203B41FA5}">
                      <a16:colId xmlns:a16="http://schemas.microsoft.com/office/drawing/2014/main" val="2023789961"/>
                    </a:ext>
                  </a:extLst>
                </a:gridCol>
                <a:gridCol w="3738520">
                  <a:extLst>
                    <a:ext uri="{9D8B030D-6E8A-4147-A177-3AD203B41FA5}">
                      <a16:colId xmlns:a16="http://schemas.microsoft.com/office/drawing/2014/main" val="2321351271"/>
                    </a:ext>
                  </a:extLst>
                </a:gridCol>
                <a:gridCol w="1173892">
                  <a:extLst>
                    <a:ext uri="{9D8B030D-6E8A-4147-A177-3AD203B41FA5}">
                      <a16:colId xmlns:a16="http://schemas.microsoft.com/office/drawing/2014/main" val="3641418242"/>
                    </a:ext>
                  </a:extLst>
                </a:gridCol>
                <a:gridCol w="4399005">
                  <a:extLst>
                    <a:ext uri="{9D8B030D-6E8A-4147-A177-3AD203B41FA5}">
                      <a16:colId xmlns:a16="http://schemas.microsoft.com/office/drawing/2014/main" val="3243310799"/>
                    </a:ext>
                  </a:extLst>
                </a:gridCol>
                <a:gridCol w="686941">
                  <a:extLst>
                    <a:ext uri="{9D8B030D-6E8A-4147-A177-3AD203B41FA5}">
                      <a16:colId xmlns:a16="http://schemas.microsoft.com/office/drawing/2014/main" val="2036251041"/>
                    </a:ext>
                  </a:extLst>
                </a:gridCol>
              </a:tblGrid>
              <a:tr h="3835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Оқу дағдысы</a:t>
                      </a:r>
                      <a:endParaRPr lang="kk-KZ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Бағалау критерийлері</a:t>
                      </a:r>
                      <a:endParaRPr lang="kk-KZ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Тапсырма реті</a:t>
                      </a:r>
                      <a:endParaRPr lang="kk-KZ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Дескриптор </a:t>
                      </a:r>
                      <a:endParaRPr lang="kk-KZ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Балл </a:t>
                      </a:r>
                      <a:endParaRPr lang="kk-KZ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7643327"/>
                  </a:ext>
                </a:extLst>
              </a:tr>
              <a:tr h="29701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Тыңдалым</a:t>
                      </a:r>
                      <a:endParaRPr lang="kk-KZ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Мәтін тыңдап, сұрақтарға жауап береді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сұрақтарға жауап береді;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9222881"/>
                  </a:ext>
                </a:extLst>
              </a:tr>
              <a:tr h="33558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Айтылым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Тыңдаған мәтін бойынша диалогқа түседі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жұбымен жұмыс жасайды;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322429"/>
                  </a:ext>
                </a:extLst>
              </a:tr>
              <a:tr h="101751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Оқылым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Берілген мәтіннен нақты ақпаратты табады және мазмұндау жоспарын құрастырады.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kk-KZ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Әр абзацтан нақты ақпараттарды тауып жазады (0,5 балл);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kk-KZ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мазмұндау жоспарын құрастырады (0,5 балл).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5938191"/>
                  </a:ext>
                </a:extLst>
              </a:tr>
              <a:tr h="11762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Жазылым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эссенің кіріспе, негізгі, қорытынды бөлімдерін сақтап, өзіне таныс оқиға немесе кейіпкерді сипаттап не суреттеп эссе жазады.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жазылым мәтінін орфографиялық және пунктуациялық нормаға сай жазады.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-эссенің құрылымын (кіріспе, негізгі, қорытынды) сақтап жазады (0,5 балл);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-мәтіндегі оқиғаны (кейіпкерді) сипаттап не суреттеп мазмұнын толық ашады (1 балл);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-орфографиялық, пунктуациялық нормаға сай жазады (0,5 балл).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1193838"/>
                  </a:ext>
                </a:extLst>
              </a:tr>
              <a:tr h="11762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Әдеби тілдің нормалары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Зат есімдердің мағыналық түрлерін </a:t>
                      </a:r>
                      <a:r>
                        <a:rPr lang="kk-KZ" sz="16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мәнмәтін</a:t>
                      </a:r>
                      <a:r>
                        <a:rPr lang="kk-KZ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аясында жалғаулар арқылы түрлендіріп қолданады.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мәтіннен зат есім сөзді табады (0,25 балл);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әр септіктің жалғауын дұрыс қолданады (0,25 балл);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сауатты жазады (0,25 балл);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сұрақтарын қояды (0,25 балл).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4718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6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06A046B7-B66F-481D-9B81-F91F62F1B9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26897" cy="585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Тақырып 1"/>
          <p:cNvSpPr>
            <a:spLocks noGrp="1"/>
          </p:cNvSpPr>
          <p:nvPr>
            <p:ph type="title"/>
          </p:nvPr>
        </p:nvSpPr>
        <p:spPr>
          <a:xfrm>
            <a:off x="1147665" y="-1371600"/>
            <a:ext cx="11875642" cy="3200400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kk-KZ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kk-KZ" sz="2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kk-KZ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kk-KZ" sz="2000" dirty="0">
                <a:solidFill>
                  <a:schemeClr val="bg1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kk-KZ" sz="2000" dirty="0">
                <a:solidFill>
                  <a:schemeClr val="bg1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kk-KZ" sz="2000" dirty="0">
                <a:solidFill>
                  <a:schemeClr val="bg1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kk-KZ" sz="2000" dirty="0">
                <a:solidFill>
                  <a:schemeClr val="bg1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kk-KZ" sz="2000" dirty="0"/>
              <a:t/>
            </a:r>
            <a:br>
              <a:rPr lang="kk-KZ" sz="2000" dirty="0"/>
            </a:br>
            <a:r>
              <a:rPr lang="kk-KZ" sz="2000" dirty="0">
                <a:solidFill>
                  <a:schemeClr val="bg1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kk-KZ" sz="2000" dirty="0">
                <a:solidFill>
                  <a:schemeClr val="bg1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kk-KZ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 </a:t>
            </a:r>
            <a:r>
              <a:rPr lang="kk-KZ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«ҚАЗАҚ ТІЛІ МЕН ӘДЕБИЕТІ» ОҚУ ПӘНІ БОЙЫНША ЕМТИХАН </a:t>
            </a:r>
            <a:r>
              <a:rPr lang="kk-KZ" sz="2000" dirty="0">
                <a:solidFill>
                  <a:schemeClr val="bg1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kk-KZ" sz="2000" dirty="0">
                <a:solidFill>
                  <a:schemeClr val="bg1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kk-KZ" sz="2000" dirty="0">
                <a:solidFill>
                  <a:schemeClr val="bg1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kk-KZ" sz="2000" dirty="0">
                <a:solidFill>
                  <a:schemeClr val="bg1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kk-KZ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Емтихан өткізуді ұйымдастыру мәселелері</a:t>
            </a:r>
            <a:br>
              <a:rPr lang="kk-KZ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«Қазақ </a:t>
            </a:r>
            <a:r>
              <a:rPr lang="kk-K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тілі мен әдебиеті» </a:t>
            </a:r>
            <a:r>
              <a:rPr lang="kk-KZ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пәні </a:t>
            </a:r>
            <a:r>
              <a:rPr lang="kk-K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 білім алушының оқу үлгерімін бақылауға берілген </a:t>
            </a:r>
            <a:br>
              <a:rPr lang="kk-K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kk-K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мәтін саны, эссе тақырыптарының саны – 4.</a:t>
            </a:r>
            <a:br>
              <a:rPr lang="kk-K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kk-K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kk-K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kk-K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Сөз саны кесте бойынша көрсетілген </a:t>
            </a:r>
            <a:r>
              <a:rPr lang="kk-KZ" dirty="0">
                <a:solidFill>
                  <a:schemeClr val="tx1"/>
                </a:solidFill>
              </a:rPr>
              <a:t/>
            </a:r>
            <a:br>
              <a:rPr lang="kk-KZ" dirty="0">
                <a:solidFill>
                  <a:schemeClr val="tx1"/>
                </a:solidFill>
              </a:rPr>
            </a:br>
            <a:endParaRPr lang="kk-KZ" sz="2000" dirty="0">
              <a:solidFill>
                <a:schemeClr val="tx1"/>
              </a:solidFill>
            </a:endParaRPr>
          </a:p>
        </p:txBody>
      </p:sp>
      <p:graphicFrame>
        <p:nvGraphicFramePr>
          <p:cNvPr id="10" name="Кесте 9">
            <a:extLst>
              <a:ext uri="{FF2B5EF4-FFF2-40B4-BE49-F238E27FC236}">
                <a16:creationId xmlns:a16="http://schemas.microsoft.com/office/drawing/2014/main" id="{E522A76F-8CCD-41E7-B1B4-13BD71D5FB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6691509"/>
              </p:ext>
            </p:extLst>
          </p:nvPr>
        </p:nvGraphicFramePr>
        <p:xfrm>
          <a:off x="1586913" y="2262866"/>
          <a:ext cx="8079601" cy="1734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1849">
                  <a:extLst>
                    <a:ext uri="{9D8B030D-6E8A-4147-A177-3AD203B41FA5}">
                      <a16:colId xmlns:a16="http://schemas.microsoft.com/office/drawing/2014/main" val="2023789961"/>
                    </a:ext>
                  </a:extLst>
                </a:gridCol>
                <a:gridCol w="1947893">
                  <a:extLst>
                    <a:ext uri="{9D8B030D-6E8A-4147-A177-3AD203B41FA5}">
                      <a16:colId xmlns:a16="http://schemas.microsoft.com/office/drawing/2014/main" val="2321351271"/>
                    </a:ext>
                  </a:extLst>
                </a:gridCol>
                <a:gridCol w="5169859">
                  <a:extLst>
                    <a:ext uri="{9D8B030D-6E8A-4147-A177-3AD203B41FA5}">
                      <a16:colId xmlns:a16="http://schemas.microsoft.com/office/drawing/2014/main" val="3243310799"/>
                    </a:ext>
                  </a:extLst>
                </a:gridCol>
              </a:tblGrid>
              <a:tr h="21491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р/с</a:t>
                      </a:r>
                      <a:endParaRPr lang="kk-KZ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Сыныбы</a:t>
                      </a:r>
                      <a:endParaRPr lang="kk-KZ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Сөз саны (Қазақ тілі мен әдебиеті)</a:t>
                      </a:r>
                      <a:endParaRPr lang="kk-KZ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7643327"/>
                  </a:ext>
                </a:extLst>
              </a:tr>
              <a:tr h="21491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80-90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9222881"/>
                  </a:ext>
                </a:extLst>
              </a:tr>
              <a:tr h="21491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90-100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322429"/>
                  </a:ext>
                </a:extLst>
              </a:tr>
              <a:tr h="21491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100-110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5938191"/>
                  </a:ext>
                </a:extLst>
              </a:tr>
              <a:tr h="21491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110-120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293669"/>
                  </a:ext>
                </a:extLst>
              </a:tr>
              <a:tr h="42983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 (ҚГБ, ЖМБ)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120-130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533805"/>
                  </a:ext>
                </a:extLst>
              </a:tr>
            </a:tbl>
          </a:graphicData>
        </a:graphic>
      </p:graphicFrame>
      <p:sp>
        <p:nvSpPr>
          <p:cNvPr id="4" name="Тікбұрыш 3">
            <a:extLst>
              <a:ext uri="{FF2B5EF4-FFF2-40B4-BE49-F238E27FC236}">
                <a16:creationId xmlns:a16="http://schemas.microsoft.com/office/drawing/2014/main" id="{A288644C-201C-4A1F-A5A9-357DD1C50434}"/>
              </a:ext>
            </a:extLst>
          </p:cNvPr>
          <p:cNvSpPr/>
          <p:nvPr/>
        </p:nvSpPr>
        <p:spPr>
          <a:xfrm>
            <a:off x="782199" y="4034928"/>
            <a:ext cx="10972800" cy="1595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kk-KZ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7. Эсседегі тапсырмалардың қиындығы</a:t>
            </a:r>
            <a:r>
              <a:rPr lang="kk-KZ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әр сыныптың жас ерекшелігіне сай беріледі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kk-KZ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8.</a:t>
            </a:r>
            <a:r>
              <a:rPr lang="kk-KZ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kk-KZ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Білімді тексеру тапсырмасының формасы:</a:t>
            </a:r>
            <a:r>
              <a:rPr lang="kk-KZ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kk-KZ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тыңдалым</a:t>
            </a:r>
            <a:r>
              <a:rPr lang="kk-KZ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kk-KZ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айтылым</a:t>
            </a:r>
            <a:r>
              <a:rPr lang="kk-KZ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оқылым, жазылым дағдыларын қолданып эссе жазады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kk-KZ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9. Білімді тексеру тапсырмаларын орындау уақыты: </a:t>
            </a:r>
            <a:r>
              <a:rPr lang="kk-KZ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орындау уақыты – 90 минутты құрайды (жалпы эссені жазу уақыты берілген тапсырмаларды, оқуға жұмсалатын уақытты ескере есептелген). </a:t>
            </a:r>
            <a:endParaRPr lang="kk-KZ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31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06A046B7-B66F-481D-9B81-F91F62F1B9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26897" cy="585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Тақырып 1"/>
          <p:cNvSpPr>
            <a:spLocks noGrp="1"/>
          </p:cNvSpPr>
          <p:nvPr>
            <p:ph type="title"/>
          </p:nvPr>
        </p:nvSpPr>
        <p:spPr>
          <a:xfrm>
            <a:off x="1101687" y="154478"/>
            <a:ext cx="11921620" cy="585239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kk-KZ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kk-KZ" sz="2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kk-KZ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kk-KZ" sz="2000" dirty="0">
                <a:solidFill>
                  <a:schemeClr val="bg1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kk-KZ" sz="2000" dirty="0">
                <a:solidFill>
                  <a:schemeClr val="bg1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kk-KZ" sz="2000" dirty="0">
                <a:solidFill>
                  <a:schemeClr val="bg1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kk-KZ" sz="2000" dirty="0">
                <a:solidFill>
                  <a:schemeClr val="bg1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kk-KZ" sz="2000" dirty="0">
                <a:solidFill>
                  <a:schemeClr val="bg1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kk-KZ" sz="2000" dirty="0">
                <a:solidFill>
                  <a:schemeClr val="bg1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kk-KZ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БІЛІМДІ ТЕКСЕРУ ТАПСЫРМАЛАРЫ БОЙЫНША ОРЫНДАЛҒАН ЖҰМЫСТЫ БАҒАЛАУ </a:t>
            </a:r>
            <a:r>
              <a:rPr lang="kk-KZ" sz="2000" dirty="0">
                <a:solidFill>
                  <a:schemeClr val="bg1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kk-KZ" sz="2000" dirty="0">
                <a:solidFill>
                  <a:schemeClr val="bg1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kk-KZ" sz="2000" dirty="0">
                <a:solidFill>
                  <a:schemeClr val="bg1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kk-KZ" sz="2000" dirty="0">
                <a:solidFill>
                  <a:schemeClr val="bg1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kk-KZ" sz="2000" dirty="0">
                <a:solidFill>
                  <a:schemeClr val="bg1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kk-KZ" sz="2000" dirty="0">
                <a:solidFill>
                  <a:schemeClr val="bg1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kk-KZ" sz="1800" b="1" dirty="0">
                <a:latin typeface="Arial" panose="020B0604020202020204" pitchFamily="34" charset="0"/>
                <a:cs typeface="Arial" panose="020B0604020202020204" pitchFamily="34" charset="0"/>
              </a:rPr>
              <a:t>Бес балдықты 30-балдыққа ауыстыру шкаласы</a:t>
            </a:r>
            <a:br>
              <a:rPr lang="kk-KZ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         </a:t>
            </a:r>
            <a:r>
              <a:rPr lang="kk-K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(оқыту өзге тілде)</a:t>
            </a:r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kk-KZ" dirty="0"/>
              <a:t/>
            </a:r>
            <a:br>
              <a:rPr lang="kk-KZ" dirty="0"/>
            </a:br>
            <a:endParaRPr lang="kk-KZ" sz="2000" dirty="0">
              <a:solidFill>
                <a:schemeClr val="bg1"/>
              </a:solidFill>
            </a:endParaRPr>
          </a:p>
        </p:txBody>
      </p:sp>
      <p:graphicFrame>
        <p:nvGraphicFramePr>
          <p:cNvPr id="10" name="Кесте 9">
            <a:extLst>
              <a:ext uri="{FF2B5EF4-FFF2-40B4-BE49-F238E27FC236}">
                <a16:creationId xmlns:a16="http://schemas.microsoft.com/office/drawing/2014/main" id="{E522A76F-8CCD-41E7-B1B4-13BD71D5FB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2294634"/>
              </p:ext>
            </p:extLst>
          </p:nvPr>
        </p:nvGraphicFramePr>
        <p:xfrm>
          <a:off x="453278" y="1311007"/>
          <a:ext cx="11285443" cy="51793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7382">
                  <a:extLst>
                    <a:ext uri="{9D8B030D-6E8A-4147-A177-3AD203B41FA5}">
                      <a16:colId xmlns:a16="http://schemas.microsoft.com/office/drawing/2014/main" val="2023789961"/>
                    </a:ext>
                  </a:extLst>
                </a:gridCol>
                <a:gridCol w="1510252">
                  <a:extLst>
                    <a:ext uri="{9D8B030D-6E8A-4147-A177-3AD203B41FA5}">
                      <a16:colId xmlns:a16="http://schemas.microsoft.com/office/drawing/2014/main" val="2321351271"/>
                    </a:ext>
                  </a:extLst>
                </a:gridCol>
                <a:gridCol w="3748582">
                  <a:extLst>
                    <a:ext uri="{9D8B030D-6E8A-4147-A177-3AD203B41FA5}">
                      <a16:colId xmlns:a16="http://schemas.microsoft.com/office/drawing/2014/main" val="3641418242"/>
                    </a:ext>
                  </a:extLst>
                </a:gridCol>
                <a:gridCol w="1776412">
                  <a:extLst>
                    <a:ext uri="{9D8B030D-6E8A-4147-A177-3AD203B41FA5}">
                      <a16:colId xmlns:a16="http://schemas.microsoft.com/office/drawing/2014/main" val="380568735"/>
                    </a:ext>
                  </a:extLst>
                </a:gridCol>
                <a:gridCol w="3742815">
                  <a:extLst>
                    <a:ext uri="{9D8B030D-6E8A-4147-A177-3AD203B41FA5}">
                      <a16:colId xmlns:a16="http://schemas.microsoft.com/office/drawing/2014/main" val="324331079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р/с</a:t>
                      </a:r>
                      <a:endParaRPr lang="kk-KZ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Сөйлесім</a:t>
                      </a:r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әрекеті</a:t>
                      </a:r>
                      <a:endParaRPr lang="kk-KZ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kk-KZ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Балл қою нормативі, ең жоғары балл</a:t>
                      </a:r>
                      <a:endParaRPr lang="kk-KZ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kk-KZ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5-балдық шкала бойынша ең жоғары жиынтық балы</a:t>
                      </a:r>
                      <a:endParaRPr lang="kk-KZ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kk-KZ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30-балдық шкала бойынша ең жоғары жиынтық балы</a:t>
                      </a:r>
                      <a:endParaRPr lang="kk-KZ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kk-KZ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7643327"/>
                  </a:ext>
                </a:extLst>
              </a:tr>
              <a:tr h="53514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Тыңдалым</a:t>
                      </a:r>
                      <a:endParaRPr lang="kk-KZ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1-тапсырма - 0,5 балл;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9222881"/>
                  </a:ext>
                </a:extLst>
              </a:tr>
              <a:tr h="5848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Айтылым</a:t>
                      </a:r>
                      <a:endParaRPr lang="kk-KZ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1-тапсырма - 0,5 балл;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322429"/>
                  </a:ext>
                </a:extLst>
              </a:tr>
              <a:tr h="42289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Оқылым</a:t>
                      </a:r>
                      <a:endParaRPr lang="kk-KZ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1-тапсырма - 0,5 балл;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2-тапсырма - 0,5 балл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5938191"/>
                  </a:ext>
                </a:extLst>
              </a:tr>
              <a:tr h="28605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Жазылым</a:t>
                      </a:r>
                      <a:endParaRPr lang="kk-KZ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құрылымын сақтауы - 0,5 балл;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мазмұны-1 балл;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лексика-грамматикалық норманы сақтауы - 0,5 балл.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293669"/>
                  </a:ext>
                </a:extLst>
              </a:tr>
              <a:tr h="28605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Әдеби тіл нормалары</a:t>
                      </a:r>
                      <a:endParaRPr lang="kk-KZ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 балл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636229"/>
                  </a:ext>
                </a:extLst>
              </a:tr>
              <a:tr h="20022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kk-KZ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kk-KZ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kk-K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9777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381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06A046B7-B66F-481D-9B81-F91F62F1B9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"/>
            <a:ext cx="12126897" cy="862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Тақырып 1"/>
          <p:cNvSpPr>
            <a:spLocks noGrp="1"/>
          </p:cNvSpPr>
          <p:nvPr>
            <p:ph type="title"/>
          </p:nvPr>
        </p:nvSpPr>
        <p:spPr>
          <a:xfrm>
            <a:off x="399733" y="120427"/>
            <a:ext cx="11523891" cy="976876"/>
          </a:xfrm>
        </p:spPr>
        <p:txBody>
          <a:bodyPr>
            <a:normAutofit fontScale="90000"/>
          </a:bodyPr>
          <a:lstStyle/>
          <a:p>
            <a:pPr marL="228600" lvl="0" indent="-228600" algn="ctr">
              <a:spcBef>
                <a:spcPts val="1000"/>
              </a:spcBef>
            </a:pPr>
            <a:r>
              <a:rPr lang="ru-RU" sz="2000" b="1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ЕМТИХАННЫҢ ӨТКІЗІЛУІ БОЙЫНША ЕСКЕРТУЛЕР</a:t>
            </a:r>
            <a:br>
              <a:rPr lang="ru-RU" sz="2000" b="1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</a:br>
            <a:r>
              <a:rPr lang="kk-KZ" sz="2000" dirty="0">
                <a:solidFill>
                  <a:schemeClr val="bg1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kk-KZ" sz="2000" dirty="0">
                <a:solidFill>
                  <a:schemeClr val="bg1"/>
                </a:solidFill>
                <a:latin typeface="Calibri" panose="020F0502020204030204"/>
                <a:ea typeface="+mn-ea"/>
                <a:cs typeface="+mn-cs"/>
              </a:rPr>
            </a:br>
            <a:endParaRPr lang="kk-KZ" sz="2000" dirty="0">
              <a:solidFill>
                <a:schemeClr val="bg1"/>
              </a:solidFill>
            </a:endParaRPr>
          </a:p>
        </p:txBody>
      </p:sp>
      <p:sp>
        <p:nvSpPr>
          <p:cNvPr id="23" name="Тікбұрыш 22"/>
          <p:cNvSpPr/>
          <p:nvPr/>
        </p:nvSpPr>
        <p:spPr>
          <a:xfrm>
            <a:off x="609454" y="1418412"/>
            <a:ext cx="102412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Жоғарыдағы берілген тапсырмалар педагогтер басшылыққа алуы үшін үлгі ретінде берілген (қажеттілігіне қарай ауыстырып дайындайды)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Тікбұрыш 23"/>
          <p:cNvSpPr/>
          <p:nvPr/>
        </p:nvSpPr>
        <p:spPr>
          <a:xfrm>
            <a:off x="609454" y="1972690"/>
            <a:ext cx="1107872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Бағалау критерийлері құрастырылатын тапсырмаларға қарай педагогтер тарапынан өзгертіліп отыруы керек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Тікбұрыш 24"/>
          <p:cNvSpPr/>
          <p:nvPr/>
        </p:nvSpPr>
        <p:spPr>
          <a:xfrm>
            <a:off x="583474" y="2391946"/>
            <a:ext cx="111051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Емтихан тапсырмаларын құрастыруда </a:t>
            </a:r>
            <a:r>
              <a:rPr lang="kk-KZ" sz="1600" dirty="0" err="1">
                <a:latin typeface="Arial" panose="020B0604020202020204" pitchFamily="34" charset="0"/>
                <a:cs typeface="Arial" panose="020B0604020202020204" pitchFamily="34" charset="0"/>
              </a:rPr>
              <a:t>тыңдалым</a:t>
            </a:r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k-KZ" sz="1600" dirty="0" err="1">
                <a:latin typeface="Arial" panose="020B0604020202020204" pitchFamily="34" charset="0"/>
                <a:cs typeface="Arial" panose="020B0604020202020204" pitchFamily="34" charset="0"/>
              </a:rPr>
              <a:t>айтылым</a:t>
            </a:r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, оқылым, жазылым дағдылары қамтылады. Емтихан тапсырмаларын </a:t>
            </a:r>
            <a:r>
              <a:rPr lang="kk-K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орындау қадамдары</a:t>
            </a:r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27" name="Тікбұрыш 26"/>
          <p:cNvSpPr/>
          <p:nvPr/>
        </p:nvSpPr>
        <p:spPr>
          <a:xfrm>
            <a:off x="563127" y="2973829"/>
            <a:ext cx="1110518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200" dirty="0"/>
              <a:t>-   </a:t>
            </a:r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дайындалған мәтін бойынша тапсырманы орындау арқылы білім алушының тыңдалым дағдысы </a:t>
            </a:r>
            <a:r>
              <a:rPr lang="kk-K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тексеріледі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Тікбұрыш 27"/>
          <p:cNvSpPr/>
          <p:nvPr/>
        </p:nvSpPr>
        <p:spPr>
          <a:xfrm>
            <a:off x="613075" y="5211487"/>
            <a:ext cx="1113306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- эссе мәтініне грамматикалық талдау жасайды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Тікбұрыш 28"/>
          <p:cNvSpPr/>
          <p:nvPr/>
        </p:nvSpPr>
        <p:spPr>
          <a:xfrm>
            <a:off x="596224" y="3605887"/>
            <a:ext cx="111051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/>
              <a:t>- айтылым дағдысы бойынша білім алушыға тапсырмалар </a:t>
            </a:r>
            <a:r>
              <a:rPr lang="kk-KZ" dirty="0" smtClean="0"/>
              <a:t>беріледі</a:t>
            </a:r>
            <a:endParaRPr lang="kk-KZ" dirty="0"/>
          </a:p>
        </p:txBody>
      </p:sp>
      <p:sp>
        <p:nvSpPr>
          <p:cNvPr id="30" name="Тікбұрыш 29"/>
          <p:cNvSpPr/>
          <p:nvPr/>
        </p:nvSpPr>
        <p:spPr>
          <a:xfrm>
            <a:off x="583471" y="4054186"/>
            <a:ext cx="1119226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- оқылым бойынша білім алушыға дайын мәтін </a:t>
            </a:r>
            <a:r>
              <a:rPr lang="kk-K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беріледі</a:t>
            </a:r>
            <a:endParaRPr lang="ru-RU" sz="16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Тікбұрыш 30"/>
          <p:cNvSpPr/>
          <p:nvPr/>
        </p:nvSpPr>
        <p:spPr>
          <a:xfrm>
            <a:off x="583471" y="4536539"/>
            <a:ext cx="110145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- жазылым дағдысы бойынша білім алушы эссе жазады (оқылым мен жазылым бойынша берілетін мәтін мазмұны мен эссе тақырыбы бір-бірімен байланысты болу </a:t>
            </a:r>
            <a:r>
              <a:rPr lang="kk-K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керек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2" name="Группа 7"/>
          <p:cNvGrpSpPr>
            <a:grpSpLocks/>
          </p:cNvGrpSpPr>
          <p:nvPr/>
        </p:nvGrpSpPr>
        <p:grpSpPr bwMode="auto">
          <a:xfrm>
            <a:off x="200874" y="1429596"/>
            <a:ext cx="330200" cy="369888"/>
            <a:chOff x="3198813" y="1891812"/>
            <a:chExt cx="330200" cy="369546"/>
          </a:xfrm>
        </p:grpSpPr>
        <p:sp>
          <p:nvSpPr>
            <p:cNvPr id="33" name="Овал 8"/>
            <p:cNvSpPr/>
            <p:nvPr/>
          </p:nvSpPr>
          <p:spPr bwMode="auto">
            <a:xfrm>
              <a:off x="3198813" y="1910844"/>
              <a:ext cx="330200" cy="331481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4" name="TextBox 11"/>
            <p:cNvSpPr txBox="1">
              <a:spLocks noChangeArrowheads="1"/>
            </p:cNvSpPr>
            <p:nvPr/>
          </p:nvSpPr>
          <p:spPr bwMode="auto">
            <a:xfrm>
              <a:off x="3241504" y="1891812"/>
              <a:ext cx="244409" cy="369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ru-RU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1</a:t>
              </a:r>
              <a:endParaRPr kumimoji="0" lang="ru-RU" alt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35" name="Группа 7"/>
          <p:cNvGrpSpPr>
            <a:grpSpLocks/>
          </p:cNvGrpSpPr>
          <p:nvPr/>
        </p:nvGrpSpPr>
        <p:grpSpPr bwMode="auto">
          <a:xfrm>
            <a:off x="173303" y="1972690"/>
            <a:ext cx="330200" cy="369888"/>
            <a:chOff x="3198813" y="1891812"/>
            <a:chExt cx="330200" cy="369546"/>
          </a:xfrm>
        </p:grpSpPr>
        <p:sp>
          <p:nvSpPr>
            <p:cNvPr id="36" name="Овал 8"/>
            <p:cNvSpPr/>
            <p:nvPr/>
          </p:nvSpPr>
          <p:spPr bwMode="auto">
            <a:xfrm>
              <a:off x="3198813" y="1910844"/>
              <a:ext cx="330200" cy="331481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7" name="TextBox 11"/>
            <p:cNvSpPr txBox="1">
              <a:spLocks noChangeArrowheads="1"/>
            </p:cNvSpPr>
            <p:nvPr/>
          </p:nvSpPr>
          <p:spPr bwMode="auto">
            <a:xfrm>
              <a:off x="3241504" y="1891812"/>
              <a:ext cx="244409" cy="369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ru-RU" b="1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kumimoji="0" lang="ru-RU" alt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38" name="Группа 7"/>
          <p:cNvGrpSpPr>
            <a:grpSpLocks/>
          </p:cNvGrpSpPr>
          <p:nvPr/>
        </p:nvGrpSpPr>
        <p:grpSpPr bwMode="auto">
          <a:xfrm>
            <a:off x="216403" y="2410996"/>
            <a:ext cx="330200" cy="369888"/>
            <a:chOff x="3198813" y="1891812"/>
            <a:chExt cx="330200" cy="369546"/>
          </a:xfrm>
        </p:grpSpPr>
        <p:sp>
          <p:nvSpPr>
            <p:cNvPr id="39" name="Овал 8"/>
            <p:cNvSpPr/>
            <p:nvPr/>
          </p:nvSpPr>
          <p:spPr bwMode="auto">
            <a:xfrm>
              <a:off x="3198813" y="1910844"/>
              <a:ext cx="330200" cy="331481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0" name="TextBox 11"/>
            <p:cNvSpPr txBox="1">
              <a:spLocks noChangeArrowheads="1"/>
            </p:cNvSpPr>
            <p:nvPr/>
          </p:nvSpPr>
          <p:spPr bwMode="auto">
            <a:xfrm>
              <a:off x="3241504" y="1891812"/>
              <a:ext cx="244409" cy="369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ru-RU" b="1" noProof="0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kumimoji="0" lang="ru-RU" alt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6449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06A046B7-B66F-481D-9B81-F91F62F1B9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"/>
            <a:ext cx="12126897" cy="862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Тақырып 1"/>
          <p:cNvSpPr>
            <a:spLocks noGrp="1"/>
          </p:cNvSpPr>
          <p:nvPr>
            <p:ph type="title"/>
          </p:nvPr>
        </p:nvSpPr>
        <p:spPr>
          <a:xfrm>
            <a:off x="399733" y="120427"/>
            <a:ext cx="11523891" cy="976876"/>
          </a:xfrm>
        </p:spPr>
        <p:txBody>
          <a:bodyPr>
            <a:normAutofit fontScale="90000"/>
          </a:bodyPr>
          <a:lstStyle/>
          <a:p>
            <a:pPr marL="228600" lvl="0" indent="-228600" algn="ctr">
              <a:spcBef>
                <a:spcPts val="1000"/>
              </a:spcBef>
            </a:pPr>
            <a:r>
              <a:rPr lang="ru-RU" sz="2000" b="1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ЕМТИХАННЫҢ ӨТКІЗІЛУІ БОЙЫНША ЕСКЕРТУЛЕР</a:t>
            </a:r>
            <a:br>
              <a:rPr lang="ru-RU" sz="2000" b="1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</a:br>
            <a:r>
              <a:rPr lang="kk-KZ" sz="2000" dirty="0">
                <a:solidFill>
                  <a:schemeClr val="bg1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kk-KZ" sz="2000" dirty="0">
                <a:solidFill>
                  <a:schemeClr val="bg1"/>
                </a:solidFill>
                <a:latin typeface="Calibri" panose="020F0502020204030204"/>
                <a:ea typeface="+mn-ea"/>
                <a:cs typeface="+mn-cs"/>
              </a:rPr>
            </a:br>
            <a:endParaRPr lang="kk-KZ" sz="2000" dirty="0">
              <a:solidFill>
                <a:schemeClr val="bg1"/>
              </a:solidFill>
            </a:endParaRPr>
          </a:p>
        </p:txBody>
      </p:sp>
      <p:sp>
        <p:nvSpPr>
          <p:cNvPr id="27" name="Тікбұрыш 26"/>
          <p:cNvSpPr/>
          <p:nvPr/>
        </p:nvSpPr>
        <p:spPr>
          <a:xfrm>
            <a:off x="641814" y="1603114"/>
            <a:ext cx="1107558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Емтихан материалдарын білім беру ұйымы әкімшілігінің шешімімен педагогтер әзірлейді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Тікбұрыш 27"/>
          <p:cNvSpPr/>
          <p:nvPr/>
        </p:nvSpPr>
        <p:spPr>
          <a:xfrm>
            <a:off x="690118" y="3906382"/>
            <a:ext cx="1113306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Күнделікке емтихан бағасын қою кезінде 30 балдық жүйеге ауыстырылады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Тікбұрыш 28"/>
          <p:cNvSpPr/>
          <p:nvPr/>
        </p:nvSpPr>
        <p:spPr>
          <a:xfrm>
            <a:off x="670556" y="2110173"/>
            <a:ext cx="111051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Үлгіде әр дағды бойынша оқу мақсаттары алына отырып, тапсырмалар берілді. Аралық аттестаттау тапсырмаларын дайындауда педагог </a:t>
            </a:r>
            <a:r>
              <a:rPr lang="kk-K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тыңдалым</a:t>
            </a:r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, айтылым, оқылым, жазылым дағдыларының бөлімшелеріндегі оқу мақсаттарын ала отырып, тапсырмаларды түрлендіруіне болады немесе сыныптың білім сапасына қарай әр дағдыдағы бөлімшелер мен оқу мақсаттарын өзі таңдап ала алады</a:t>
            </a:r>
          </a:p>
        </p:txBody>
      </p:sp>
      <p:grpSp>
        <p:nvGrpSpPr>
          <p:cNvPr id="41" name="Группа 7"/>
          <p:cNvGrpSpPr>
            <a:grpSpLocks/>
          </p:cNvGrpSpPr>
          <p:nvPr/>
        </p:nvGrpSpPr>
        <p:grpSpPr bwMode="auto">
          <a:xfrm>
            <a:off x="223682" y="1529275"/>
            <a:ext cx="330200" cy="369888"/>
            <a:chOff x="3198813" y="1891812"/>
            <a:chExt cx="330200" cy="369546"/>
          </a:xfrm>
        </p:grpSpPr>
        <p:sp>
          <p:nvSpPr>
            <p:cNvPr id="42" name="Овал 8"/>
            <p:cNvSpPr/>
            <p:nvPr/>
          </p:nvSpPr>
          <p:spPr bwMode="auto">
            <a:xfrm>
              <a:off x="3198813" y="1910844"/>
              <a:ext cx="330200" cy="331481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3" name="TextBox 11"/>
            <p:cNvSpPr txBox="1">
              <a:spLocks noChangeArrowheads="1"/>
            </p:cNvSpPr>
            <p:nvPr/>
          </p:nvSpPr>
          <p:spPr bwMode="auto">
            <a:xfrm>
              <a:off x="3241504" y="1891812"/>
              <a:ext cx="244409" cy="369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ru-RU" b="1" noProof="0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kumimoji="0" lang="ru-RU" alt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44" name="Группа 7"/>
          <p:cNvGrpSpPr>
            <a:grpSpLocks/>
          </p:cNvGrpSpPr>
          <p:nvPr/>
        </p:nvGrpSpPr>
        <p:grpSpPr bwMode="auto">
          <a:xfrm>
            <a:off x="243142" y="2159075"/>
            <a:ext cx="311149" cy="369889"/>
            <a:chOff x="3198813" y="1891811"/>
            <a:chExt cx="330200" cy="369546"/>
          </a:xfrm>
        </p:grpSpPr>
        <p:sp>
          <p:nvSpPr>
            <p:cNvPr id="45" name="Овал 8"/>
            <p:cNvSpPr/>
            <p:nvPr/>
          </p:nvSpPr>
          <p:spPr bwMode="auto">
            <a:xfrm>
              <a:off x="3198813" y="1910844"/>
              <a:ext cx="330200" cy="331481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6" name="TextBox 11"/>
            <p:cNvSpPr txBox="1">
              <a:spLocks noChangeArrowheads="1"/>
            </p:cNvSpPr>
            <p:nvPr/>
          </p:nvSpPr>
          <p:spPr bwMode="auto">
            <a:xfrm>
              <a:off x="3241504" y="1891811"/>
              <a:ext cx="244409" cy="369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ru-RU" b="1" noProof="0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endParaRPr kumimoji="0" lang="ru-RU" alt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47" name="Группа 7"/>
          <p:cNvGrpSpPr>
            <a:grpSpLocks/>
          </p:cNvGrpSpPr>
          <p:nvPr/>
        </p:nvGrpSpPr>
        <p:grpSpPr bwMode="auto">
          <a:xfrm>
            <a:off x="180582" y="3355214"/>
            <a:ext cx="330200" cy="369888"/>
            <a:chOff x="3198813" y="1891812"/>
            <a:chExt cx="330200" cy="369546"/>
          </a:xfrm>
        </p:grpSpPr>
        <p:sp>
          <p:nvSpPr>
            <p:cNvPr id="48" name="Овал 8"/>
            <p:cNvSpPr/>
            <p:nvPr/>
          </p:nvSpPr>
          <p:spPr bwMode="auto">
            <a:xfrm>
              <a:off x="3198813" y="1910844"/>
              <a:ext cx="330200" cy="331481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9" name="TextBox 11"/>
            <p:cNvSpPr txBox="1">
              <a:spLocks noChangeArrowheads="1"/>
            </p:cNvSpPr>
            <p:nvPr/>
          </p:nvSpPr>
          <p:spPr bwMode="auto">
            <a:xfrm>
              <a:off x="3241504" y="1891812"/>
              <a:ext cx="244409" cy="369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ru-RU" b="1" noProof="0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  <a:endParaRPr kumimoji="0" lang="ru-RU" alt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50" name="Группа 7"/>
          <p:cNvGrpSpPr>
            <a:grpSpLocks/>
          </p:cNvGrpSpPr>
          <p:nvPr/>
        </p:nvGrpSpPr>
        <p:grpSpPr bwMode="auto">
          <a:xfrm>
            <a:off x="180582" y="3898629"/>
            <a:ext cx="324575" cy="346307"/>
            <a:chOff x="3198813" y="1891812"/>
            <a:chExt cx="330200" cy="369546"/>
          </a:xfrm>
        </p:grpSpPr>
        <p:sp>
          <p:nvSpPr>
            <p:cNvPr id="51" name="Овал 8"/>
            <p:cNvSpPr/>
            <p:nvPr/>
          </p:nvSpPr>
          <p:spPr bwMode="auto">
            <a:xfrm>
              <a:off x="3198813" y="1910844"/>
              <a:ext cx="330200" cy="331481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2" name="TextBox 11"/>
            <p:cNvSpPr txBox="1">
              <a:spLocks noChangeArrowheads="1"/>
            </p:cNvSpPr>
            <p:nvPr/>
          </p:nvSpPr>
          <p:spPr bwMode="auto">
            <a:xfrm>
              <a:off x="3241504" y="1891812"/>
              <a:ext cx="244409" cy="369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ru-RU" b="1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  <a:endParaRPr kumimoji="0" lang="ru-RU" alt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53" name="Группа 7"/>
          <p:cNvGrpSpPr>
            <a:grpSpLocks/>
          </p:cNvGrpSpPr>
          <p:nvPr/>
        </p:nvGrpSpPr>
        <p:grpSpPr bwMode="auto">
          <a:xfrm>
            <a:off x="180583" y="4502563"/>
            <a:ext cx="373300" cy="386074"/>
            <a:chOff x="3198813" y="1891812"/>
            <a:chExt cx="330200" cy="369546"/>
          </a:xfrm>
        </p:grpSpPr>
        <p:sp>
          <p:nvSpPr>
            <p:cNvPr id="54" name="Овал 8"/>
            <p:cNvSpPr/>
            <p:nvPr/>
          </p:nvSpPr>
          <p:spPr bwMode="auto">
            <a:xfrm>
              <a:off x="3198813" y="1910844"/>
              <a:ext cx="330200" cy="331481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5" name="TextBox 11"/>
            <p:cNvSpPr txBox="1">
              <a:spLocks noChangeArrowheads="1"/>
            </p:cNvSpPr>
            <p:nvPr/>
          </p:nvSpPr>
          <p:spPr bwMode="auto">
            <a:xfrm>
              <a:off x="3241504" y="1891812"/>
              <a:ext cx="244409" cy="369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ru-RU" b="1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  <a:endParaRPr kumimoji="0" lang="ru-RU" alt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2" name="Тікбұрыш 1">
            <a:extLst>
              <a:ext uri="{FF2B5EF4-FFF2-40B4-BE49-F238E27FC236}">
                <a16:creationId xmlns:a16="http://schemas.microsoft.com/office/drawing/2014/main" id="{768408AE-6095-4255-A109-DAE921E199FE}"/>
              </a:ext>
            </a:extLst>
          </p:cNvPr>
          <p:cNvSpPr/>
          <p:nvPr/>
        </p:nvSpPr>
        <p:spPr>
          <a:xfrm>
            <a:off x="683327" y="3270133"/>
            <a:ext cx="1097222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Емтиханды өткізу уақыты білім беру ұйымының педагогикалық кеңесімен айқындалады (</a:t>
            </a:r>
            <a:r>
              <a:rPr lang="kk-KZ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26-30 </a:t>
            </a:r>
            <a:r>
              <a:rPr lang="kk-KZ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мамыр аралығында 9,11-сынып оқушыларын қорытынды аттестаттау уақытынан басқа уақытта өткізу ұсынылады)</a:t>
            </a:r>
            <a:endParaRPr lang="kk-K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Тікбұрыш 2">
            <a:extLst>
              <a:ext uri="{FF2B5EF4-FFF2-40B4-BE49-F238E27FC236}">
                <a16:creationId xmlns:a16="http://schemas.microsoft.com/office/drawing/2014/main" id="{47ABCC3B-CBBF-4704-BC9B-5217D6724AA2}"/>
              </a:ext>
            </a:extLst>
          </p:cNvPr>
          <p:cNvSpPr/>
          <p:nvPr/>
        </p:nvSpPr>
        <p:spPr>
          <a:xfrm>
            <a:off x="690118" y="4502563"/>
            <a:ext cx="110272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Емтиханның аяқталу қорытындысы бойынша </a:t>
            </a:r>
            <a:r>
              <a:rPr lang="kk-KZ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Қазақстан Республикасы</a:t>
            </a:r>
            <a:r>
              <a:rPr lang="kk-KZ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kk-KZ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Білім және ғылым министрінің</a:t>
            </a:r>
            <a:r>
              <a:rPr lang="kk-KZ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kk-KZ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2008 жылғы 18 наурыздағы</a:t>
            </a:r>
            <a:r>
              <a:rPr lang="kk-KZ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kk-KZ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№ 125 бұйрығының </a:t>
            </a:r>
            <a:r>
              <a:rPr lang="kk-KZ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талаптарына сай хаттама толтырылады. Емтихан қорытындыларына талдау жасалады</a:t>
            </a:r>
            <a:endParaRPr lang="kk-K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kk-K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90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9947" y="77755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kk-KZ" b="1" dirty="0"/>
              <a:t>Байқау емтиханының қорытындыларына талдау жасау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6402205"/>
              </p:ext>
            </p:extLst>
          </p:nvPr>
        </p:nvGraphicFramePr>
        <p:xfrm>
          <a:off x="809947" y="1398560"/>
          <a:ext cx="6171146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9137">
                  <a:extLst>
                    <a:ext uri="{9D8B030D-6E8A-4147-A177-3AD203B41FA5}">
                      <a16:colId xmlns:a16="http://schemas.microsoft.com/office/drawing/2014/main" val="908408656"/>
                    </a:ext>
                  </a:extLst>
                </a:gridCol>
                <a:gridCol w="1782141">
                  <a:extLst>
                    <a:ext uri="{9D8B030D-6E8A-4147-A177-3AD203B41FA5}">
                      <a16:colId xmlns:a16="http://schemas.microsoft.com/office/drawing/2014/main" val="658181614"/>
                    </a:ext>
                  </a:extLst>
                </a:gridCol>
                <a:gridCol w="1413035">
                  <a:extLst>
                    <a:ext uri="{9D8B030D-6E8A-4147-A177-3AD203B41FA5}">
                      <a16:colId xmlns:a16="http://schemas.microsoft.com/office/drawing/2014/main" val="2757337730"/>
                    </a:ext>
                  </a:extLst>
                </a:gridCol>
                <a:gridCol w="1706833">
                  <a:extLst>
                    <a:ext uri="{9D8B030D-6E8A-4147-A177-3AD203B41FA5}">
                      <a16:colId xmlns:a16="http://schemas.microsoft.com/office/drawing/2014/main" val="1642642308"/>
                    </a:ext>
                  </a:extLst>
                </a:gridCol>
              </a:tblGrid>
              <a:tr h="51278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Білім</a:t>
                      </a:r>
                      <a:r>
                        <a:rPr lang="kk-KZ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алушылар саны 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Қатысқандар саны 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Қатыспағандар саны,</a:t>
                      </a:r>
                      <a:r>
                        <a:rPr lang="kk-KZ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себебі 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972444"/>
                  </a:ext>
                </a:extLst>
              </a:tr>
              <a:tr h="506266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сынып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(ДКК</a:t>
                      </a:r>
                      <a:r>
                        <a:rPr lang="kk-KZ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анықтамасы)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1485807"/>
                  </a:ext>
                </a:extLst>
              </a:tr>
              <a:tr h="714729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сынып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(ДКК</a:t>
                      </a:r>
                      <a:r>
                        <a:rPr lang="kk-KZ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анықтамасы)</a:t>
                      </a:r>
                      <a:endParaRPr lang="en-US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5122773"/>
                  </a:ext>
                </a:extLst>
              </a:tr>
              <a:tr h="714729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сынып 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(ДКК</a:t>
                      </a:r>
                      <a:r>
                        <a:rPr lang="kk-KZ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анықтамасы)</a:t>
                      </a:r>
                      <a:endParaRPr lang="en-US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3818534"/>
                  </a:ext>
                </a:extLst>
              </a:tr>
              <a:tr h="714729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сынып 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(ДКК</a:t>
                      </a:r>
                      <a:r>
                        <a:rPr lang="kk-KZ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анықтамасы)</a:t>
                      </a:r>
                      <a:endParaRPr lang="en-US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1363654"/>
                  </a:ext>
                </a:extLst>
              </a:tr>
              <a:tr h="714729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сынып 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(ДКК</a:t>
                      </a:r>
                      <a:r>
                        <a:rPr lang="kk-KZ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анықтамасы)</a:t>
                      </a:r>
                      <a:endParaRPr lang="en-US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231343"/>
                  </a:ext>
                </a:extLst>
              </a:tr>
              <a:tr h="297803">
                <a:tc>
                  <a:txBody>
                    <a:bodyPr/>
                    <a:lstStyle/>
                    <a:p>
                      <a:r>
                        <a:rPr lang="kk-KZ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Барлығы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523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510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2219744"/>
                  </a:ext>
                </a:extLst>
              </a:tr>
            </a:tbl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2154" y="1635370"/>
            <a:ext cx="4079630" cy="2715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95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k-KZ" b="1" dirty="0"/>
              <a:t>Байқау емтиханының қорытындыларына талдау жасау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319617"/>
              </p:ext>
            </p:extLst>
          </p:nvPr>
        </p:nvGraphicFramePr>
        <p:xfrm>
          <a:off x="677335" y="2281886"/>
          <a:ext cx="8765246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2178">
                  <a:extLst>
                    <a:ext uri="{9D8B030D-6E8A-4147-A177-3AD203B41FA5}">
                      <a16:colId xmlns:a16="http://schemas.microsoft.com/office/drawing/2014/main" val="1500212012"/>
                    </a:ext>
                  </a:extLst>
                </a:gridCol>
                <a:gridCol w="1252178">
                  <a:extLst>
                    <a:ext uri="{9D8B030D-6E8A-4147-A177-3AD203B41FA5}">
                      <a16:colId xmlns:a16="http://schemas.microsoft.com/office/drawing/2014/main" val="1242900413"/>
                    </a:ext>
                  </a:extLst>
                </a:gridCol>
                <a:gridCol w="1252178">
                  <a:extLst>
                    <a:ext uri="{9D8B030D-6E8A-4147-A177-3AD203B41FA5}">
                      <a16:colId xmlns:a16="http://schemas.microsoft.com/office/drawing/2014/main" val="51059876"/>
                    </a:ext>
                  </a:extLst>
                </a:gridCol>
                <a:gridCol w="1252178">
                  <a:extLst>
                    <a:ext uri="{9D8B030D-6E8A-4147-A177-3AD203B41FA5}">
                      <a16:colId xmlns:a16="http://schemas.microsoft.com/office/drawing/2014/main" val="2430145211"/>
                    </a:ext>
                  </a:extLst>
                </a:gridCol>
                <a:gridCol w="1252178">
                  <a:extLst>
                    <a:ext uri="{9D8B030D-6E8A-4147-A177-3AD203B41FA5}">
                      <a16:colId xmlns:a16="http://schemas.microsoft.com/office/drawing/2014/main" val="242045315"/>
                    </a:ext>
                  </a:extLst>
                </a:gridCol>
                <a:gridCol w="1252178">
                  <a:extLst>
                    <a:ext uri="{9D8B030D-6E8A-4147-A177-3AD203B41FA5}">
                      <a16:colId xmlns:a16="http://schemas.microsoft.com/office/drawing/2014/main" val="3843553218"/>
                    </a:ext>
                  </a:extLst>
                </a:gridCol>
                <a:gridCol w="1252178">
                  <a:extLst>
                    <a:ext uri="{9D8B030D-6E8A-4147-A177-3AD203B41FA5}">
                      <a16:colId xmlns:a16="http://schemas.microsoft.com/office/drawing/2014/main" val="1099913309"/>
                    </a:ext>
                  </a:extLst>
                </a:gridCol>
              </a:tblGrid>
              <a:tr h="3200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«2»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«3»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«4»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«5»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2276791"/>
                  </a:ext>
                </a:extLst>
              </a:tr>
              <a:tr h="320088">
                <a:tc>
                  <a:txBody>
                    <a:bodyPr/>
                    <a:lstStyle/>
                    <a:p>
                      <a:r>
                        <a:rPr lang="kk-KZ" dirty="0" smtClean="0"/>
                        <a:t>5 сынып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r>
                        <a:rPr lang="en-US" dirty="0" smtClean="0"/>
                        <a:t>0</a:t>
                      </a:r>
                      <a:r>
                        <a:rPr lang="ru-RU" dirty="0" smtClean="0"/>
                        <a:t>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283690"/>
                  </a:ext>
                </a:extLst>
              </a:tr>
              <a:tr h="320088">
                <a:tc>
                  <a:txBody>
                    <a:bodyPr/>
                    <a:lstStyle/>
                    <a:p>
                      <a:r>
                        <a:rPr lang="kk-KZ" dirty="0" smtClean="0"/>
                        <a:t>6 сынып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62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53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78%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730889"/>
                  </a:ext>
                </a:extLst>
              </a:tr>
              <a:tr h="320088">
                <a:tc>
                  <a:txBody>
                    <a:bodyPr/>
                    <a:lstStyle/>
                    <a:p>
                      <a:r>
                        <a:rPr lang="kk-KZ" dirty="0" smtClean="0"/>
                        <a:t>7 сынып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46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74%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4612253"/>
                  </a:ext>
                </a:extLst>
              </a:tr>
              <a:tr h="320088">
                <a:tc>
                  <a:txBody>
                    <a:bodyPr/>
                    <a:lstStyle/>
                    <a:p>
                      <a:r>
                        <a:rPr lang="kk-KZ" dirty="0" smtClean="0"/>
                        <a:t>8 сынып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74%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316463"/>
                  </a:ext>
                </a:extLst>
              </a:tr>
              <a:tr h="320088">
                <a:tc>
                  <a:txBody>
                    <a:bodyPr/>
                    <a:lstStyle/>
                    <a:p>
                      <a:r>
                        <a:rPr lang="kk-KZ" dirty="0" smtClean="0"/>
                        <a:t>10 сынып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9</a:t>
                      </a:r>
                      <a:r>
                        <a:rPr lang="en-US" dirty="0" smtClean="0"/>
                        <a:t>1</a:t>
                      </a:r>
                      <a:r>
                        <a:rPr lang="kk-KZ" dirty="0" smtClean="0"/>
                        <a:t>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9567750"/>
                  </a:ext>
                </a:extLst>
              </a:tr>
              <a:tr h="32008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8309777"/>
                  </a:ext>
                </a:extLst>
              </a:tr>
              <a:tr h="32008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r>
                        <a:rPr lang="en-US" dirty="0" smtClean="0"/>
                        <a:t>0</a:t>
                      </a:r>
                      <a:r>
                        <a:rPr lang="ru-RU" dirty="0" smtClean="0"/>
                        <a:t>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52084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343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66093"/>
            <a:ext cx="8596668" cy="3147645"/>
          </a:xfrm>
        </p:spPr>
        <p:txBody>
          <a:bodyPr/>
          <a:lstStyle/>
          <a:p>
            <a:pPr marL="0" indent="0" algn="ctr">
              <a:buNone/>
            </a:pPr>
            <a:r>
              <a:rPr lang="kk-K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Білім алушыларға </a:t>
            </a:r>
            <a:endParaRPr lang="kk-KZ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kk-K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Қазақ тілі мен әдебиеті» </a:t>
            </a:r>
            <a:r>
              <a:rPr lang="kk-K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пәнінен </a:t>
            </a:r>
          </a:p>
          <a:p>
            <a:pPr marL="0" indent="0" algn="ctr">
              <a:buNone/>
            </a:pPr>
            <a:r>
              <a:rPr lang="kk-K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5-8</a:t>
            </a:r>
            <a:r>
              <a:rPr lang="kk-K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10-сыныптарында </a:t>
            </a:r>
          </a:p>
          <a:p>
            <a:pPr marL="0" indent="0" algn="ctr">
              <a:buNone/>
            </a:pPr>
            <a:r>
              <a:rPr lang="kk-K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емтихан өткізу тәртібі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86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5 сынып</a:t>
            </a:r>
            <a:endParaRPr lang="en-US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3327716"/>
              </p:ext>
            </p:extLst>
          </p:nvPr>
        </p:nvGraphicFramePr>
        <p:xfrm>
          <a:off x="474784" y="1397980"/>
          <a:ext cx="9592407" cy="43503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83322">
                  <a:extLst>
                    <a:ext uri="{9D8B030D-6E8A-4147-A177-3AD203B41FA5}">
                      <a16:colId xmlns:a16="http://schemas.microsoft.com/office/drawing/2014/main" val="3733322402"/>
                    </a:ext>
                  </a:extLst>
                </a:gridCol>
                <a:gridCol w="1371039">
                  <a:extLst>
                    <a:ext uri="{9D8B030D-6E8A-4147-A177-3AD203B41FA5}">
                      <a16:colId xmlns:a16="http://schemas.microsoft.com/office/drawing/2014/main" val="24066314"/>
                    </a:ext>
                  </a:extLst>
                </a:gridCol>
                <a:gridCol w="1232962">
                  <a:extLst>
                    <a:ext uri="{9D8B030D-6E8A-4147-A177-3AD203B41FA5}">
                      <a16:colId xmlns:a16="http://schemas.microsoft.com/office/drawing/2014/main" val="2098133225"/>
                    </a:ext>
                  </a:extLst>
                </a:gridCol>
                <a:gridCol w="990842">
                  <a:extLst>
                    <a:ext uri="{9D8B030D-6E8A-4147-A177-3AD203B41FA5}">
                      <a16:colId xmlns:a16="http://schemas.microsoft.com/office/drawing/2014/main" val="809899626"/>
                    </a:ext>
                  </a:extLst>
                </a:gridCol>
                <a:gridCol w="1095859">
                  <a:extLst>
                    <a:ext uri="{9D8B030D-6E8A-4147-A177-3AD203B41FA5}">
                      <a16:colId xmlns:a16="http://schemas.microsoft.com/office/drawing/2014/main" val="3278265563"/>
                    </a:ext>
                  </a:extLst>
                </a:gridCol>
                <a:gridCol w="1095859">
                  <a:extLst>
                    <a:ext uri="{9D8B030D-6E8A-4147-A177-3AD203B41FA5}">
                      <a16:colId xmlns:a16="http://schemas.microsoft.com/office/drawing/2014/main" val="611322614"/>
                    </a:ext>
                  </a:extLst>
                </a:gridCol>
                <a:gridCol w="821651">
                  <a:extLst>
                    <a:ext uri="{9D8B030D-6E8A-4147-A177-3AD203B41FA5}">
                      <a16:colId xmlns:a16="http://schemas.microsoft.com/office/drawing/2014/main" val="1477096400"/>
                    </a:ext>
                  </a:extLst>
                </a:gridCol>
                <a:gridCol w="1200873">
                  <a:extLst>
                    <a:ext uri="{9D8B030D-6E8A-4147-A177-3AD203B41FA5}">
                      <a16:colId xmlns:a16="http://schemas.microsoft.com/office/drawing/2014/main" val="3477922809"/>
                    </a:ext>
                  </a:extLst>
                </a:gridCol>
              </a:tblGrid>
              <a:tr h="1097423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Сөйлесім әрекеті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indent="-882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Қатысқан білім алушы саны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indent="-88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Оқу мақсаты коды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Жиынтық бағалау балдарының пайыздық мазмұны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indent="-895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Сапа 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indent="6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Үлгерім 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3656291"/>
                  </a:ext>
                </a:extLst>
              </a:tr>
              <a:tr h="3614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-88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төмен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88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орта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895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жоғары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3367151"/>
                  </a:ext>
                </a:extLst>
              </a:tr>
              <a:tr h="7228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0 - 39 %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6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40 - 84 %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6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85 - 100 %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6640162"/>
                  </a:ext>
                </a:extLst>
              </a:tr>
              <a:tr h="361435">
                <a:tc>
                  <a:txBody>
                    <a:bodyPr/>
                    <a:lstStyle/>
                    <a:p>
                      <a:pPr indent="-869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Тыңдалым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136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5.1.6.1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20</a:t>
                      </a:r>
                      <a:r>
                        <a:rPr lang="kk-KZ" sz="1800" dirty="0" smtClean="0">
                          <a:effectLst/>
                        </a:rPr>
                        <a:t>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80</a:t>
                      </a:r>
                      <a:r>
                        <a:rPr lang="kk-KZ" sz="1800" dirty="0" smtClean="0">
                          <a:effectLst/>
                        </a:rPr>
                        <a:t>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77</a:t>
                      </a:r>
                      <a:r>
                        <a:rPr lang="kk-KZ" sz="1800" dirty="0" smtClean="0">
                          <a:effectLst/>
                        </a:rPr>
                        <a:t>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100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6560232"/>
                  </a:ext>
                </a:extLst>
              </a:tr>
              <a:tr h="361435">
                <a:tc>
                  <a:txBody>
                    <a:bodyPr/>
                    <a:lstStyle/>
                    <a:p>
                      <a:pPr indent="-869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Айтылым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136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5.5.1.1.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11%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89%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</a:rPr>
                        <a:t>8</a:t>
                      </a:r>
                      <a:r>
                        <a:rPr lang="en-US" sz="1800" dirty="0" smtClean="0">
                          <a:effectLst/>
                        </a:rPr>
                        <a:t>5</a:t>
                      </a:r>
                      <a:r>
                        <a:rPr lang="kk-KZ" sz="1800" dirty="0" smtClean="0">
                          <a:effectLst/>
                        </a:rPr>
                        <a:t>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100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9272450"/>
                  </a:ext>
                </a:extLst>
              </a:tr>
              <a:tr h="361435">
                <a:tc>
                  <a:txBody>
                    <a:bodyPr/>
                    <a:lstStyle/>
                    <a:p>
                      <a:pPr indent="-869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Оқылым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136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5.3.3.1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10%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91%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86</a:t>
                      </a:r>
                      <a:r>
                        <a:rPr lang="kk-KZ" sz="1800" dirty="0" smtClean="0">
                          <a:effectLst/>
                        </a:rPr>
                        <a:t>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100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2505599"/>
                  </a:ext>
                </a:extLst>
              </a:tr>
              <a:tr h="361435">
                <a:tc>
                  <a:txBody>
                    <a:bodyPr/>
                    <a:lstStyle/>
                    <a:p>
                      <a:pPr indent="-869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Жазылым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136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5.4.2.1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17%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83%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73%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100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89643830"/>
                  </a:ext>
                </a:extLst>
              </a:tr>
              <a:tr h="722870">
                <a:tc>
                  <a:txBody>
                    <a:bodyPr/>
                    <a:lstStyle/>
                    <a:p>
                      <a:pPr indent="-869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Әдеби тіл нормалары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136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5.5.1.1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20%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80%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80%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100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764559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455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6 сынып</a:t>
            </a:r>
            <a:endParaRPr lang="en-US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0133246"/>
              </p:ext>
            </p:extLst>
          </p:nvPr>
        </p:nvGraphicFramePr>
        <p:xfrm>
          <a:off x="492369" y="1652953"/>
          <a:ext cx="9618786" cy="47396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8244">
                  <a:extLst>
                    <a:ext uri="{9D8B030D-6E8A-4147-A177-3AD203B41FA5}">
                      <a16:colId xmlns:a16="http://schemas.microsoft.com/office/drawing/2014/main" val="2284339479"/>
                    </a:ext>
                  </a:extLst>
                </a:gridCol>
                <a:gridCol w="1306130">
                  <a:extLst>
                    <a:ext uri="{9D8B030D-6E8A-4147-A177-3AD203B41FA5}">
                      <a16:colId xmlns:a16="http://schemas.microsoft.com/office/drawing/2014/main" val="663959151"/>
                    </a:ext>
                  </a:extLst>
                </a:gridCol>
                <a:gridCol w="1174504">
                  <a:extLst>
                    <a:ext uri="{9D8B030D-6E8A-4147-A177-3AD203B41FA5}">
                      <a16:colId xmlns:a16="http://schemas.microsoft.com/office/drawing/2014/main" val="1578069897"/>
                    </a:ext>
                  </a:extLst>
                </a:gridCol>
                <a:gridCol w="943470">
                  <a:extLst>
                    <a:ext uri="{9D8B030D-6E8A-4147-A177-3AD203B41FA5}">
                      <a16:colId xmlns:a16="http://schemas.microsoft.com/office/drawing/2014/main" val="2606950558"/>
                    </a:ext>
                  </a:extLst>
                </a:gridCol>
                <a:gridCol w="943470">
                  <a:extLst>
                    <a:ext uri="{9D8B030D-6E8A-4147-A177-3AD203B41FA5}">
                      <a16:colId xmlns:a16="http://schemas.microsoft.com/office/drawing/2014/main" val="2826003101"/>
                    </a:ext>
                  </a:extLst>
                </a:gridCol>
                <a:gridCol w="943470">
                  <a:extLst>
                    <a:ext uri="{9D8B030D-6E8A-4147-A177-3AD203B41FA5}">
                      <a16:colId xmlns:a16="http://schemas.microsoft.com/office/drawing/2014/main" val="439901957"/>
                    </a:ext>
                  </a:extLst>
                </a:gridCol>
                <a:gridCol w="943470">
                  <a:extLst>
                    <a:ext uri="{9D8B030D-6E8A-4147-A177-3AD203B41FA5}">
                      <a16:colId xmlns:a16="http://schemas.microsoft.com/office/drawing/2014/main" val="1114777892"/>
                    </a:ext>
                  </a:extLst>
                </a:gridCol>
                <a:gridCol w="752933">
                  <a:extLst>
                    <a:ext uri="{9D8B030D-6E8A-4147-A177-3AD203B41FA5}">
                      <a16:colId xmlns:a16="http://schemas.microsoft.com/office/drawing/2014/main" val="3849767914"/>
                    </a:ext>
                  </a:extLst>
                </a:gridCol>
                <a:gridCol w="913095">
                  <a:extLst>
                    <a:ext uri="{9D8B030D-6E8A-4147-A177-3AD203B41FA5}">
                      <a16:colId xmlns:a16="http://schemas.microsoft.com/office/drawing/2014/main" val="3469162326"/>
                    </a:ext>
                  </a:extLst>
                </a:gridCol>
              </a:tblGrid>
              <a:tr h="1090616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Сөйлесім әрекеті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indent="-882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Қатысқан білім алушы саны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indent="-88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Оқу мақсаты коды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indent="-895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Жиынтық бағалау балдарының пайыздық мазмұны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indent="6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Сапа 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Үлгерім 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1588845"/>
                  </a:ext>
                </a:extLst>
              </a:tr>
              <a:tr h="7298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-88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төмен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88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орта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895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орта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895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жоғары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4382942"/>
                  </a:ext>
                </a:extLst>
              </a:tr>
              <a:tr h="7298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0 - 39 %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6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40 - 64 %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6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65 - 84 %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6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85 - 100 %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4502596"/>
                  </a:ext>
                </a:extLst>
              </a:tr>
              <a:tr h="364906">
                <a:tc>
                  <a:txBody>
                    <a:bodyPr/>
                    <a:lstStyle/>
                    <a:p>
                      <a:pPr indent="-869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Тыңдалым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132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spc="10">
                          <a:effectLst/>
                        </a:rPr>
                        <a:t>6.1.6.1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15</a:t>
                      </a:r>
                      <a:r>
                        <a:rPr lang="en-US" sz="1800">
                          <a:effectLst/>
                        </a:rPr>
                        <a:t>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27</a:t>
                      </a:r>
                      <a:r>
                        <a:rPr lang="en-US" sz="1800" dirty="0">
                          <a:effectLst/>
                        </a:rPr>
                        <a:t>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58%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64%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100 %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2550914"/>
                  </a:ext>
                </a:extLst>
              </a:tr>
              <a:tr h="364906">
                <a:tc>
                  <a:txBody>
                    <a:bodyPr/>
                    <a:lstStyle/>
                    <a:p>
                      <a:pPr indent="-869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Айтылым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132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spc="10">
                          <a:effectLst/>
                        </a:rPr>
                        <a:t>6.2.5.1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3</a:t>
                      </a:r>
                      <a:r>
                        <a:rPr lang="en-US" sz="1800">
                          <a:effectLst/>
                        </a:rPr>
                        <a:t>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5</a:t>
                      </a:r>
                      <a:r>
                        <a:rPr lang="en-US" sz="1800">
                          <a:effectLst/>
                        </a:rPr>
                        <a:t>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38</a:t>
                      </a:r>
                      <a:r>
                        <a:rPr lang="en-US" sz="1800">
                          <a:effectLst/>
                        </a:rPr>
                        <a:t>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54</a:t>
                      </a:r>
                      <a:r>
                        <a:rPr lang="en-US" sz="1800" dirty="0">
                          <a:effectLst/>
                        </a:rPr>
                        <a:t>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69</a:t>
                      </a:r>
                      <a:r>
                        <a:rPr lang="en-US" sz="1800">
                          <a:effectLst/>
                        </a:rPr>
                        <a:t>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97</a:t>
                      </a:r>
                      <a:r>
                        <a:rPr lang="en-US" sz="1800">
                          <a:effectLst/>
                        </a:rPr>
                        <a:t>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45997082"/>
                  </a:ext>
                </a:extLst>
              </a:tr>
              <a:tr h="364906">
                <a:tc>
                  <a:txBody>
                    <a:bodyPr/>
                    <a:lstStyle/>
                    <a:p>
                      <a:pPr indent="-869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Оқылым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132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spc="10">
                          <a:effectLst/>
                        </a:rPr>
                        <a:t>6.3.3.1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6</a:t>
                      </a:r>
                      <a:r>
                        <a:rPr lang="en-US" sz="1800">
                          <a:effectLst/>
                        </a:rPr>
                        <a:t>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38</a:t>
                      </a:r>
                      <a:r>
                        <a:rPr lang="en-US" sz="1800">
                          <a:effectLst/>
                        </a:rPr>
                        <a:t>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56</a:t>
                      </a:r>
                      <a:r>
                        <a:rPr lang="en-US" sz="1800" dirty="0">
                          <a:effectLst/>
                        </a:rPr>
                        <a:t>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71</a:t>
                      </a:r>
                      <a:r>
                        <a:rPr lang="en-US" sz="1800" dirty="0">
                          <a:effectLst/>
                        </a:rPr>
                        <a:t>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100 </a:t>
                      </a:r>
                      <a:r>
                        <a:rPr lang="en-US" sz="1800">
                          <a:effectLst/>
                        </a:rPr>
                        <a:t>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2483718"/>
                  </a:ext>
                </a:extLst>
              </a:tr>
              <a:tr h="364906">
                <a:tc>
                  <a:txBody>
                    <a:bodyPr/>
                    <a:lstStyle/>
                    <a:p>
                      <a:pPr indent="-869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Жазылым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132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spc="10">
                          <a:effectLst/>
                        </a:rPr>
                        <a:t>6.4.2.1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20</a:t>
                      </a:r>
                      <a:r>
                        <a:rPr lang="en-US" sz="1800">
                          <a:effectLst/>
                        </a:rPr>
                        <a:t> 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51</a:t>
                      </a:r>
                      <a:r>
                        <a:rPr lang="en-US" sz="1800">
                          <a:effectLst/>
                        </a:rPr>
                        <a:t>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29</a:t>
                      </a:r>
                      <a:r>
                        <a:rPr lang="en-US" sz="1800">
                          <a:effectLst/>
                        </a:rPr>
                        <a:t>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60</a:t>
                      </a:r>
                      <a:r>
                        <a:rPr lang="en-US" sz="1800" dirty="0">
                          <a:effectLst/>
                        </a:rPr>
                        <a:t>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100 </a:t>
                      </a:r>
                      <a:r>
                        <a:rPr lang="en-US" sz="1800" dirty="0">
                          <a:effectLst/>
                        </a:rPr>
                        <a:t>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73460735"/>
                  </a:ext>
                </a:extLst>
              </a:tr>
              <a:tr h="729810">
                <a:tc>
                  <a:txBody>
                    <a:bodyPr/>
                    <a:lstStyle/>
                    <a:p>
                      <a:pPr indent="-869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Әдеби тіл нормалары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132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6.5.1.1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4</a:t>
                      </a:r>
                      <a:r>
                        <a:rPr lang="en-US" sz="1800">
                          <a:effectLst/>
                        </a:rPr>
                        <a:t>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20</a:t>
                      </a:r>
                      <a:r>
                        <a:rPr lang="en-US" sz="1800">
                          <a:effectLst/>
                        </a:rPr>
                        <a:t>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41</a:t>
                      </a:r>
                      <a:r>
                        <a:rPr lang="en-US" sz="1800">
                          <a:effectLst/>
                        </a:rPr>
                        <a:t>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35%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57</a:t>
                      </a:r>
                      <a:r>
                        <a:rPr lang="en-US" sz="1800">
                          <a:effectLst/>
                        </a:rPr>
                        <a:t>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96</a:t>
                      </a:r>
                      <a:r>
                        <a:rPr lang="en-US" sz="1800" dirty="0">
                          <a:effectLst/>
                        </a:rPr>
                        <a:t>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969137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937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7 сынып</a:t>
            </a:r>
            <a:endParaRPr lang="en-US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8862762"/>
              </p:ext>
            </p:extLst>
          </p:nvPr>
        </p:nvGraphicFramePr>
        <p:xfrm>
          <a:off x="580291" y="1485899"/>
          <a:ext cx="9530862" cy="50349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69415">
                  <a:extLst>
                    <a:ext uri="{9D8B030D-6E8A-4147-A177-3AD203B41FA5}">
                      <a16:colId xmlns:a16="http://schemas.microsoft.com/office/drawing/2014/main" val="3535958881"/>
                    </a:ext>
                  </a:extLst>
                </a:gridCol>
                <a:gridCol w="1360866">
                  <a:extLst>
                    <a:ext uri="{9D8B030D-6E8A-4147-A177-3AD203B41FA5}">
                      <a16:colId xmlns:a16="http://schemas.microsoft.com/office/drawing/2014/main" val="614884834"/>
                    </a:ext>
                  </a:extLst>
                </a:gridCol>
                <a:gridCol w="1223726">
                  <a:extLst>
                    <a:ext uri="{9D8B030D-6E8A-4147-A177-3AD203B41FA5}">
                      <a16:colId xmlns:a16="http://schemas.microsoft.com/office/drawing/2014/main" val="2380813432"/>
                    </a:ext>
                  </a:extLst>
                </a:gridCol>
                <a:gridCol w="983007">
                  <a:extLst>
                    <a:ext uri="{9D8B030D-6E8A-4147-A177-3AD203B41FA5}">
                      <a16:colId xmlns:a16="http://schemas.microsoft.com/office/drawing/2014/main" val="2066337468"/>
                    </a:ext>
                  </a:extLst>
                </a:gridCol>
                <a:gridCol w="1093297">
                  <a:extLst>
                    <a:ext uri="{9D8B030D-6E8A-4147-A177-3AD203B41FA5}">
                      <a16:colId xmlns:a16="http://schemas.microsoft.com/office/drawing/2014/main" val="4212197066"/>
                    </a:ext>
                  </a:extLst>
                </a:gridCol>
                <a:gridCol w="1093297">
                  <a:extLst>
                    <a:ext uri="{9D8B030D-6E8A-4147-A177-3AD203B41FA5}">
                      <a16:colId xmlns:a16="http://schemas.microsoft.com/office/drawing/2014/main" val="3749837469"/>
                    </a:ext>
                  </a:extLst>
                </a:gridCol>
                <a:gridCol w="815177">
                  <a:extLst>
                    <a:ext uri="{9D8B030D-6E8A-4147-A177-3AD203B41FA5}">
                      <a16:colId xmlns:a16="http://schemas.microsoft.com/office/drawing/2014/main" val="376021639"/>
                    </a:ext>
                  </a:extLst>
                </a:gridCol>
                <a:gridCol w="1192077">
                  <a:extLst>
                    <a:ext uri="{9D8B030D-6E8A-4147-A177-3AD203B41FA5}">
                      <a16:colId xmlns:a16="http://schemas.microsoft.com/office/drawing/2014/main" val="1650937692"/>
                    </a:ext>
                  </a:extLst>
                </a:gridCol>
              </a:tblGrid>
              <a:tr h="108848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Сөйлесім әрекеті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indent="-882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Қатысқан білім алушы саны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indent="-88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Оқу мақсаты коды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Жиынтық бағалау балдарының пайыздық мазмұны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indent="-895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Сапа 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indent="6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Үлгерім 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29581659"/>
                  </a:ext>
                </a:extLst>
              </a:tr>
              <a:tr h="3580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-88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төмен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88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орта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895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жоғары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7456786"/>
                  </a:ext>
                </a:extLst>
              </a:tr>
              <a:tr h="7160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0 - 39 %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6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40 - 84 %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6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85 - 100 %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6791272"/>
                  </a:ext>
                </a:extLst>
              </a:tr>
              <a:tr h="358022">
                <a:tc>
                  <a:txBody>
                    <a:bodyPr/>
                    <a:lstStyle/>
                    <a:p>
                      <a:pPr indent="-869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Тыңдалым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106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7.1.6.1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67%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30%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78%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100%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57199477"/>
                  </a:ext>
                </a:extLst>
              </a:tr>
              <a:tr h="358022">
                <a:tc>
                  <a:txBody>
                    <a:bodyPr/>
                    <a:lstStyle/>
                    <a:p>
                      <a:pPr indent="-869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Айтылым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106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7.2.5.1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55%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41%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84% 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100%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0777037"/>
                  </a:ext>
                </a:extLst>
              </a:tr>
              <a:tr h="358022">
                <a:tc>
                  <a:txBody>
                    <a:bodyPr/>
                    <a:lstStyle/>
                    <a:p>
                      <a:pPr indent="-869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Оқылым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106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7.3.1.1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10%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43%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44%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86% 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100%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15887040"/>
                  </a:ext>
                </a:extLst>
              </a:tr>
              <a:tr h="358022">
                <a:tc>
                  <a:txBody>
                    <a:bodyPr/>
                    <a:lstStyle/>
                    <a:p>
                      <a:pPr indent="-869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Жазылым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106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7.4.2.1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21%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54%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23%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69% 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100%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3074826"/>
                  </a:ext>
                </a:extLst>
              </a:tr>
              <a:tr h="1082287">
                <a:tc>
                  <a:txBody>
                    <a:bodyPr/>
                    <a:lstStyle/>
                    <a:p>
                      <a:pPr indent="-869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Әдеби тіл нормалары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106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spc="10">
                          <a:effectLst/>
                        </a:rPr>
                        <a:t>7.5.1.1 7.5.1.4 </a:t>
                      </a:r>
                      <a:r>
                        <a:rPr lang="kk-KZ" sz="1800">
                          <a:effectLst/>
                        </a:rPr>
                        <a:t>7.5.1.5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13%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52%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28%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67%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100%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419407"/>
                  </a:ext>
                </a:extLst>
              </a:tr>
              <a:tr h="358022">
                <a:tc>
                  <a:txBody>
                    <a:bodyPr/>
                    <a:lstStyle/>
                    <a:p>
                      <a:pPr indent="-869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14%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53%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33%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76%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100%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9239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771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8 сынып </a:t>
            </a:r>
            <a:endParaRPr lang="en-US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429871"/>
              </p:ext>
            </p:extLst>
          </p:nvPr>
        </p:nvGraphicFramePr>
        <p:xfrm>
          <a:off x="961533" y="1555422"/>
          <a:ext cx="9247191" cy="45720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16751">
                  <a:extLst>
                    <a:ext uri="{9D8B030D-6E8A-4147-A177-3AD203B41FA5}">
                      <a16:colId xmlns:a16="http://schemas.microsoft.com/office/drawing/2014/main" val="174463531"/>
                    </a:ext>
                  </a:extLst>
                </a:gridCol>
                <a:gridCol w="1554351">
                  <a:extLst>
                    <a:ext uri="{9D8B030D-6E8A-4147-A177-3AD203B41FA5}">
                      <a16:colId xmlns:a16="http://schemas.microsoft.com/office/drawing/2014/main" val="153269608"/>
                    </a:ext>
                  </a:extLst>
                </a:gridCol>
                <a:gridCol w="953315">
                  <a:extLst>
                    <a:ext uri="{9D8B030D-6E8A-4147-A177-3AD203B41FA5}">
                      <a16:colId xmlns:a16="http://schemas.microsoft.com/office/drawing/2014/main" val="3649761170"/>
                    </a:ext>
                  </a:extLst>
                </a:gridCol>
                <a:gridCol w="953750">
                  <a:extLst>
                    <a:ext uri="{9D8B030D-6E8A-4147-A177-3AD203B41FA5}">
                      <a16:colId xmlns:a16="http://schemas.microsoft.com/office/drawing/2014/main" val="1147576793"/>
                    </a:ext>
                  </a:extLst>
                </a:gridCol>
                <a:gridCol w="1060757">
                  <a:extLst>
                    <a:ext uri="{9D8B030D-6E8A-4147-A177-3AD203B41FA5}">
                      <a16:colId xmlns:a16="http://schemas.microsoft.com/office/drawing/2014/main" val="1608774892"/>
                    </a:ext>
                  </a:extLst>
                </a:gridCol>
                <a:gridCol w="1060757">
                  <a:extLst>
                    <a:ext uri="{9D8B030D-6E8A-4147-A177-3AD203B41FA5}">
                      <a16:colId xmlns:a16="http://schemas.microsoft.com/office/drawing/2014/main" val="2146288461"/>
                    </a:ext>
                  </a:extLst>
                </a:gridCol>
                <a:gridCol w="790914">
                  <a:extLst>
                    <a:ext uri="{9D8B030D-6E8A-4147-A177-3AD203B41FA5}">
                      <a16:colId xmlns:a16="http://schemas.microsoft.com/office/drawing/2014/main" val="1109204281"/>
                    </a:ext>
                  </a:extLst>
                </a:gridCol>
                <a:gridCol w="1156596">
                  <a:extLst>
                    <a:ext uri="{9D8B030D-6E8A-4147-A177-3AD203B41FA5}">
                      <a16:colId xmlns:a16="http://schemas.microsoft.com/office/drawing/2014/main" val="2663706576"/>
                    </a:ext>
                  </a:extLst>
                </a:gridCol>
              </a:tblGrid>
              <a:tr h="988399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Сөйлесім әрекеті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indent="-882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Қатысқан білім алушы саны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indent="-88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Оқу мақсаты коды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Жиынтық бағалау балдарының пайыздық мазмұны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indent="-895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Сапа 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indent="6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Үлгерім 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92356894"/>
                  </a:ext>
                </a:extLst>
              </a:tr>
              <a:tr h="3251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-88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төмен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88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орта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895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жоғары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544410"/>
                  </a:ext>
                </a:extLst>
              </a:tr>
              <a:tr h="6502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0 - 39 %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6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40 - 84 %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6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85 - 100 %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1698403"/>
                  </a:ext>
                </a:extLst>
              </a:tr>
              <a:tr h="325104">
                <a:tc>
                  <a:txBody>
                    <a:bodyPr/>
                    <a:lstStyle/>
                    <a:p>
                      <a:pPr indent="-869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Тыңдалым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87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8</a:t>
                      </a:r>
                      <a:r>
                        <a:rPr lang="kk-KZ" sz="1800" dirty="0" smtClean="0">
                          <a:effectLst/>
                        </a:rPr>
                        <a:t>.1.6.1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67%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30%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</a:rPr>
                        <a:t>7</a:t>
                      </a:r>
                      <a:r>
                        <a:rPr lang="en-US" sz="1800" dirty="0" smtClean="0">
                          <a:effectLst/>
                        </a:rPr>
                        <a:t>4</a:t>
                      </a:r>
                      <a:r>
                        <a:rPr lang="kk-KZ" sz="1800" dirty="0" smtClean="0">
                          <a:effectLst/>
                        </a:rPr>
                        <a:t>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100%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2420690"/>
                  </a:ext>
                </a:extLst>
              </a:tr>
              <a:tr h="325104">
                <a:tc>
                  <a:txBody>
                    <a:bodyPr/>
                    <a:lstStyle/>
                    <a:p>
                      <a:pPr indent="-869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Айтылым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87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8</a:t>
                      </a:r>
                      <a:r>
                        <a:rPr lang="kk-KZ" sz="1800" dirty="0" smtClean="0">
                          <a:effectLst/>
                        </a:rPr>
                        <a:t>.2.5.1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55%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41%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</a:rPr>
                        <a:t>8</a:t>
                      </a:r>
                      <a:r>
                        <a:rPr lang="en-US" sz="1800" dirty="0" smtClean="0">
                          <a:effectLst/>
                        </a:rPr>
                        <a:t>0</a:t>
                      </a:r>
                      <a:r>
                        <a:rPr lang="kk-KZ" sz="1800" dirty="0" smtClean="0">
                          <a:effectLst/>
                        </a:rPr>
                        <a:t>% 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100%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70949946"/>
                  </a:ext>
                </a:extLst>
              </a:tr>
              <a:tr h="325104">
                <a:tc>
                  <a:txBody>
                    <a:bodyPr/>
                    <a:lstStyle/>
                    <a:p>
                      <a:pPr indent="-869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Оқылым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87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8</a:t>
                      </a:r>
                      <a:r>
                        <a:rPr lang="kk-KZ" sz="1800" dirty="0" smtClean="0">
                          <a:effectLst/>
                        </a:rPr>
                        <a:t>.3.1.1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10%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43%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44%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</a:rPr>
                        <a:t>8</a:t>
                      </a:r>
                      <a:r>
                        <a:rPr lang="en-US" sz="1800" dirty="0" smtClean="0">
                          <a:effectLst/>
                        </a:rPr>
                        <a:t>2</a:t>
                      </a:r>
                      <a:r>
                        <a:rPr lang="kk-KZ" sz="1800" dirty="0" smtClean="0">
                          <a:effectLst/>
                        </a:rPr>
                        <a:t>% 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100%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01466507"/>
                  </a:ext>
                </a:extLst>
              </a:tr>
              <a:tr h="325104">
                <a:tc>
                  <a:txBody>
                    <a:bodyPr/>
                    <a:lstStyle/>
                    <a:p>
                      <a:pPr indent="-869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Жазылым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87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8</a:t>
                      </a:r>
                      <a:r>
                        <a:rPr lang="kk-KZ" sz="1800" dirty="0" smtClean="0">
                          <a:effectLst/>
                        </a:rPr>
                        <a:t>.4.2.1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21%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54%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23%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69%  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100%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4141175"/>
                  </a:ext>
                </a:extLst>
              </a:tr>
              <a:tr h="982775">
                <a:tc>
                  <a:txBody>
                    <a:bodyPr/>
                    <a:lstStyle/>
                    <a:p>
                      <a:pPr indent="-869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Әдеби тіл нормалары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87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spc="10" dirty="0" smtClean="0">
                          <a:effectLst/>
                        </a:rPr>
                        <a:t>8</a:t>
                      </a:r>
                      <a:r>
                        <a:rPr lang="kk-KZ" sz="1800" spc="10" dirty="0" smtClean="0">
                          <a:effectLst/>
                        </a:rPr>
                        <a:t>.5.1.1 </a:t>
                      </a:r>
                      <a:r>
                        <a:rPr lang="en-US" sz="1800" spc="10" dirty="0" smtClean="0">
                          <a:effectLst/>
                        </a:rPr>
                        <a:t>8</a:t>
                      </a:r>
                      <a:r>
                        <a:rPr lang="kk-KZ" sz="1800" spc="10" dirty="0" smtClean="0">
                          <a:effectLst/>
                        </a:rPr>
                        <a:t>.5.1.4 </a:t>
                      </a:r>
                      <a:r>
                        <a:rPr lang="en-US" sz="1800" spc="0" dirty="0" smtClean="0">
                          <a:effectLst/>
                        </a:rPr>
                        <a:t>8</a:t>
                      </a:r>
                      <a:r>
                        <a:rPr lang="kk-KZ" sz="1800" dirty="0" smtClean="0">
                          <a:effectLst/>
                        </a:rPr>
                        <a:t>.5.1.5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13%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52%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28%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67% 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100%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89368566"/>
                  </a:ext>
                </a:extLst>
              </a:tr>
              <a:tr h="325104">
                <a:tc>
                  <a:txBody>
                    <a:bodyPr/>
                    <a:lstStyle/>
                    <a:p>
                      <a:pPr indent="-869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14%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53%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33%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</a:rPr>
                        <a:t>7</a:t>
                      </a:r>
                      <a:r>
                        <a:rPr lang="en-US" sz="1800" dirty="0" smtClean="0">
                          <a:effectLst/>
                        </a:rPr>
                        <a:t>4</a:t>
                      </a:r>
                      <a:r>
                        <a:rPr lang="kk-KZ" sz="1800" dirty="0" smtClean="0">
                          <a:effectLst/>
                        </a:rPr>
                        <a:t>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100%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107612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923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10 сынып </a:t>
            </a:r>
            <a:endParaRPr lang="en-US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0000290"/>
              </p:ext>
            </p:extLst>
          </p:nvPr>
        </p:nvGraphicFramePr>
        <p:xfrm>
          <a:off x="677863" y="2160588"/>
          <a:ext cx="9247191" cy="45720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16751">
                  <a:extLst>
                    <a:ext uri="{9D8B030D-6E8A-4147-A177-3AD203B41FA5}">
                      <a16:colId xmlns:a16="http://schemas.microsoft.com/office/drawing/2014/main" val="547893813"/>
                    </a:ext>
                  </a:extLst>
                </a:gridCol>
                <a:gridCol w="1320362">
                  <a:extLst>
                    <a:ext uri="{9D8B030D-6E8A-4147-A177-3AD203B41FA5}">
                      <a16:colId xmlns:a16="http://schemas.microsoft.com/office/drawing/2014/main" val="2249289248"/>
                    </a:ext>
                  </a:extLst>
                </a:gridCol>
                <a:gridCol w="1187304">
                  <a:extLst>
                    <a:ext uri="{9D8B030D-6E8A-4147-A177-3AD203B41FA5}">
                      <a16:colId xmlns:a16="http://schemas.microsoft.com/office/drawing/2014/main" val="3093651104"/>
                    </a:ext>
                  </a:extLst>
                </a:gridCol>
                <a:gridCol w="953750">
                  <a:extLst>
                    <a:ext uri="{9D8B030D-6E8A-4147-A177-3AD203B41FA5}">
                      <a16:colId xmlns:a16="http://schemas.microsoft.com/office/drawing/2014/main" val="2625713864"/>
                    </a:ext>
                  </a:extLst>
                </a:gridCol>
                <a:gridCol w="1060757">
                  <a:extLst>
                    <a:ext uri="{9D8B030D-6E8A-4147-A177-3AD203B41FA5}">
                      <a16:colId xmlns:a16="http://schemas.microsoft.com/office/drawing/2014/main" val="2352510458"/>
                    </a:ext>
                  </a:extLst>
                </a:gridCol>
                <a:gridCol w="1060757">
                  <a:extLst>
                    <a:ext uri="{9D8B030D-6E8A-4147-A177-3AD203B41FA5}">
                      <a16:colId xmlns:a16="http://schemas.microsoft.com/office/drawing/2014/main" val="1640168792"/>
                    </a:ext>
                  </a:extLst>
                </a:gridCol>
                <a:gridCol w="790914">
                  <a:extLst>
                    <a:ext uri="{9D8B030D-6E8A-4147-A177-3AD203B41FA5}">
                      <a16:colId xmlns:a16="http://schemas.microsoft.com/office/drawing/2014/main" val="2992838497"/>
                    </a:ext>
                  </a:extLst>
                </a:gridCol>
                <a:gridCol w="1156596">
                  <a:extLst>
                    <a:ext uri="{9D8B030D-6E8A-4147-A177-3AD203B41FA5}">
                      <a16:colId xmlns:a16="http://schemas.microsoft.com/office/drawing/2014/main" val="4223996145"/>
                    </a:ext>
                  </a:extLst>
                </a:gridCol>
              </a:tblGrid>
              <a:tr h="988399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Сөйлесім әрекеті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indent="-882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Қатысқан білім алушы саны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indent="-88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Оқу мақсаты коды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Жиынтық бағалау балдарының пайыздық мазмұны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indent="-895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Сапа 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indent="6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Үлгерім 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46650014"/>
                  </a:ext>
                </a:extLst>
              </a:tr>
              <a:tr h="3251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-88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төмен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88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орта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895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жоғары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5397287"/>
                  </a:ext>
                </a:extLst>
              </a:tr>
              <a:tr h="6502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0 - 39 %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6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40 - 84 %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6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85 - 100 %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9136941"/>
                  </a:ext>
                </a:extLst>
              </a:tr>
              <a:tr h="325104">
                <a:tc>
                  <a:txBody>
                    <a:bodyPr/>
                    <a:lstStyle/>
                    <a:p>
                      <a:pPr indent="-869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Тыңдалым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49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10</a:t>
                      </a:r>
                      <a:r>
                        <a:rPr lang="kk-KZ" sz="1800" dirty="0" smtClean="0">
                          <a:effectLst/>
                        </a:rPr>
                        <a:t>.1.6.1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67%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</a:rPr>
                        <a:t>3</a:t>
                      </a:r>
                      <a:r>
                        <a:rPr lang="en-US" sz="1800" dirty="0" smtClean="0">
                          <a:effectLst/>
                        </a:rPr>
                        <a:t>3</a:t>
                      </a:r>
                      <a:r>
                        <a:rPr lang="kk-KZ" sz="1800" dirty="0" smtClean="0">
                          <a:effectLst/>
                        </a:rPr>
                        <a:t>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88</a:t>
                      </a:r>
                      <a:r>
                        <a:rPr lang="kk-KZ" sz="1800" dirty="0" smtClean="0">
                          <a:effectLst/>
                        </a:rPr>
                        <a:t>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100%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45612430"/>
                  </a:ext>
                </a:extLst>
              </a:tr>
              <a:tr h="325104">
                <a:tc>
                  <a:txBody>
                    <a:bodyPr/>
                    <a:lstStyle/>
                    <a:p>
                      <a:pPr indent="-869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Айтылым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49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10</a:t>
                      </a:r>
                      <a:r>
                        <a:rPr lang="kk-KZ" sz="1800" dirty="0" smtClean="0">
                          <a:effectLst/>
                        </a:rPr>
                        <a:t>.2.5.1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55%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</a:rPr>
                        <a:t>4</a:t>
                      </a:r>
                      <a:r>
                        <a:rPr lang="en-US" sz="1800" dirty="0" smtClean="0">
                          <a:effectLst/>
                        </a:rPr>
                        <a:t>5</a:t>
                      </a:r>
                      <a:r>
                        <a:rPr lang="kk-KZ" sz="1800" dirty="0" smtClean="0">
                          <a:effectLst/>
                        </a:rPr>
                        <a:t>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90</a:t>
                      </a:r>
                      <a:r>
                        <a:rPr lang="kk-KZ" sz="1800" dirty="0" smtClean="0">
                          <a:effectLst/>
                        </a:rPr>
                        <a:t>% 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100%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5324122"/>
                  </a:ext>
                </a:extLst>
              </a:tr>
              <a:tr h="325104">
                <a:tc>
                  <a:txBody>
                    <a:bodyPr/>
                    <a:lstStyle/>
                    <a:p>
                      <a:pPr indent="-869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Оқылым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49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10</a:t>
                      </a:r>
                      <a:r>
                        <a:rPr lang="kk-KZ" sz="1800" dirty="0" smtClean="0">
                          <a:effectLst/>
                        </a:rPr>
                        <a:t>.3.1.1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43%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57</a:t>
                      </a:r>
                      <a:r>
                        <a:rPr lang="kk-KZ" sz="1800" dirty="0" smtClean="0">
                          <a:effectLst/>
                        </a:rPr>
                        <a:t>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95</a:t>
                      </a:r>
                      <a:r>
                        <a:rPr lang="kk-KZ" sz="1800" dirty="0" smtClean="0">
                          <a:effectLst/>
                        </a:rPr>
                        <a:t>% 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100%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6094"/>
                  </a:ext>
                </a:extLst>
              </a:tr>
              <a:tr h="325104">
                <a:tc>
                  <a:txBody>
                    <a:bodyPr/>
                    <a:lstStyle/>
                    <a:p>
                      <a:pPr indent="-869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Жазылым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49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10</a:t>
                      </a:r>
                      <a:r>
                        <a:rPr lang="kk-KZ" sz="1800" dirty="0" smtClean="0">
                          <a:effectLst/>
                        </a:rPr>
                        <a:t>.4.2.1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54%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46</a:t>
                      </a:r>
                      <a:r>
                        <a:rPr lang="kk-KZ" sz="1800" dirty="0" smtClean="0">
                          <a:effectLst/>
                        </a:rPr>
                        <a:t>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89</a:t>
                      </a:r>
                      <a:r>
                        <a:rPr lang="kk-KZ" sz="1800" dirty="0" smtClean="0">
                          <a:effectLst/>
                        </a:rPr>
                        <a:t>%  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100%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3548515"/>
                  </a:ext>
                </a:extLst>
              </a:tr>
              <a:tr h="982775">
                <a:tc>
                  <a:txBody>
                    <a:bodyPr/>
                    <a:lstStyle/>
                    <a:p>
                      <a:pPr indent="-869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Әдеби тіл нормалары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49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spc="10" dirty="0" smtClean="0">
                          <a:effectLst/>
                        </a:rPr>
                        <a:t>10</a:t>
                      </a:r>
                      <a:r>
                        <a:rPr lang="kk-KZ" sz="1800" spc="10" dirty="0" smtClean="0">
                          <a:effectLst/>
                        </a:rPr>
                        <a:t>.5.1.1 </a:t>
                      </a:r>
                      <a:r>
                        <a:rPr lang="en-US" sz="1800" spc="10" dirty="0" smtClean="0">
                          <a:effectLst/>
                        </a:rPr>
                        <a:t>10</a:t>
                      </a:r>
                      <a:r>
                        <a:rPr lang="kk-KZ" sz="1800" spc="10" dirty="0" smtClean="0">
                          <a:effectLst/>
                        </a:rPr>
                        <a:t>.5.1.4 </a:t>
                      </a:r>
                      <a:r>
                        <a:rPr lang="en-US" sz="1800" spc="0" dirty="0" smtClean="0">
                          <a:effectLst/>
                        </a:rPr>
                        <a:t>10</a:t>
                      </a:r>
                      <a:r>
                        <a:rPr lang="kk-KZ" sz="1800" dirty="0" smtClean="0">
                          <a:effectLst/>
                        </a:rPr>
                        <a:t>.5.1.5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52%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48</a:t>
                      </a:r>
                      <a:r>
                        <a:rPr lang="kk-KZ" sz="1800" dirty="0" smtClean="0">
                          <a:effectLst/>
                        </a:rPr>
                        <a:t>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92</a:t>
                      </a:r>
                      <a:r>
                        <a:rPr lang="kk-KZ" sz="1800" dirty="0" smtClean="0">
                          <a:effectLst/>
                        </a:rPr>
                        <a:t>% 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100%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2836485"/>
                  </a:ext>
                </a:extLst>
              </a:tr>
              <a:tr h="325104">
                <a:tc>
                  <a:txBody>
                    <a:bodyPr/>
                    <a:lstStyle/>
                    <a:p>
                      <a:pPr indent="-869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</a:rPr>
                        <a:t>5</a:t>
                      </a:r>
                      <a:r>
                        <a:rPr lang="en-US" sz="1800" dirty="0" smtClean="0">
                          <a:effectLst/>
                        </a:rPr>
                        <a:t>4</a:t>
                      </a:r>
                      <a:r>
                        <a:rPr lang="kk-KZ" sz="1800" dirty="0" smtClean="0">
                          <a:effectLst/>
                        </a:rPr>
                        <a:t>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46</a:t>
                      </a:r>
                      <a:r>
                        <a:rPr lang="kk-KZ" sz="1800" dirty="0" smtClean="0">
                          <a:effectLst/>
                        </a:rPr>
                        <a:t>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91</a:t>
                      </a:r>
                      <a:r>
                        <a:rPr lang="kk-KZ" sz="1800" dirty="0" smtClean="0">
                          <a:effectLst/>
                        </a:rPr>
                        <a:t>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100%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88443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282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5802154"/>
              </p:ext>
            </p:extLst>
          </p:nvPr>
        </p:nvGraphicFramePr>
        <p:xfrm>
          <a:off x="643812" y="391886"/>
          <a:ext cx="8976049" cy="59212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8720">
                  <a:extLst>
                    <a:ext uri="{9D8B030D-6E8A-4147-A177-3AD203B41FA5}">
                      <a16:colId xmlns:a16="http://schemas.microsoft.com/office/drawing/2014/main" val="1367777225"/>
                    </a:ext>
                  </a:extLst>
                </a:gridCol>
                <a:gridCol w="7927329">
                  <a:extLst>
                    <a:ext uri="{9D8B030D-6E8A-4147-A177-3AD203B41FA5}">
                      <a16:colId xmlns:a16="http://schemas.microsoft.com/office/drawing/2014/main" val="4148058424"/>
                    </a:ext>
                  </a:extLst>
                </a:gridCol>
              </a:tblGrid>
              <a:tr h="393596">
                <a:tc>
                  <a:txBody>
                    <a:bodyPr/>
                    <a:lstStyle/>
                    <a:p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Қиындық</a:t>
                      </a:r>
                      <a:r>
                        <a:rPr lang="kk-KZ" sz="16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тудырған мақсаттар 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0664591"/>
                  </a:ext>
                </a:extLst>
              </a:tr>
              <a:tr h="393596"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сынып 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5.2.5.1</a:t>
                      </a:r>
                      <a:r>
                        <a:rPr lang="kk-KZ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берілген сұрақты дұрыс түсініп, лайықты жауап беру, шағын диалогке қатысу</a:t>
                      </a:r>
                    </a:p>
                    <a:p>
                      <a:r>
                        <a:rPr lang="kk-KZ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5.4.2.1 лексика-граматикалық нормаларды сақтай отырып, оқылым мәтініндегі оқиғаны сипаттап эссе жазу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8637187"/>
                  </a:ext>
                </a:extLst>
              </a:tr>
              <a:tr h="959342"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сынып 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spc="1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6.1.6.1 тыңдалым материалдарының мазмұны негізінде шынайы өмірмен байланыстырып жауап беру</a:t>
                      </a:r>
                      <a:endParaRPr lang="kk-KZ" sz="16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kk-K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6.4.2.1 эссе тақырыбының желісінен шықпай, әрбір</a:t>
                      </a:r>
                      <a:r>
                        <a:rPr lang="kk-KZ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абзацты жүйелі құрастырып, қажетті мазмұнын ашып жазу. </a:t>
                      </a:r>
                      <a:endParaRPr lang="en-US" sz="16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0363533"/>
                  </a:ext>
                </a:extLst>
              </a:tr>
              <a:tr h="983992"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сынып 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7.4.2.1 эссе құрылымы</a:t>
                      </a:r>
                      <a:r>
                        <a:rPr lang="kk-KZ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мен дамуын сақтап, көтерілген мәселе бойынша келісу-келіспеу себептерін айқын көрсетіп жазу. </a:t>
                      </a:r>
                      <a:endParaRPr lang="en-US" sz="16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kk-KZ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7.5.1.1 көмекші есімдерді ажырата білу, жазбаша және ауызша жұмыстарда қолдану.</a:t>
                      </a:r>
                      <a:endParaRPr lang="en-US" sz="16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kk-KZ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7.5.1.4 одағай, қыстырма, қаратпа сөздер түрлерін мәтіннен ажырата алады, ауызша </a:t>
                      </a:r>
                      <a:r>
                        <a:rPr lang="kk-KZ" sz="16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жұмыстарды қолдану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2527916"/>
                  </a:ext>
                </a:extLst>
              </a:tr>
              <a:tr h="983992"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сынып 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8.4.2.1 эссе құрылымы мен дамуын сақтап, тақырыпқа</a:t>
                      </a:r>
                      <a:r>
                        <a:rPr lang="kk-KZ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байланысты берілген мәселенінің оңтайлы шешілу жолдарын ұсыну. </a:t>
                      </a:r>
                      <a:endParaRPr lang="en-US" sz="16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kk-KZ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8.5.1.3 етістіктің шартты рай қызметін білу, ауызша және жазба жұмыстарды орынды қолдану.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9392636"/>
                  </a:ext>
                </a:extLst>
              </a:tr>
              <a:tr h="1260489"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сынып 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10.1.6.1 көтерілген мәселе бойынша әртүрлі дереккөздерден алынған мәтіндерді тыңдау және салыстыру, өз көзқарасын аргументтер негізінде дәлелдеу</a:t>
                      </a:r>
                    </a:p>
                    <a:p>
                      <a:r>
                        <a:rPr lang="kk-KZ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10.3.6.1 мәтін мазмұнындағы деректі ақпаратты толық анықтап, негізгі ойға өз көзқарасын білдіру және оны бағалау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73443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298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864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Қазақ тілі бойынша емтихан 125-бұйрықтың 35-тармағына сәйкес білім алушылардың бағдарламалар мазмұнын меңгеруін бағалау мақсатында негізгі орта (5-8 сыныптар), жалпы орта (10 сынып) деңгейінде академиялық жыл аяқталған кезде оқыту қазақ тілінде жүргізілетін сыныптарға «Қазақ тілі» және оқыту өзге тілде жүргізілетін сыныптарға «Қазақ тілі мен әдебиеті» пәндері бойынша МЖМБС-қа (тыңдалым, айтылым, оқылым, жазылым) сәйкес жазбаша нысанда өткізіледі.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15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i="1" dirty="0"/>
              <a:t>Негіздеме: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 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Республикасының 2007 жылғы 27 шілдедегі «Білім туралы» Заңы;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«Қазақстан Республикасында тіл саясатын іске асырудың 2020-2025 жылдарға арналған мемлекеттік бағдарламасын бекіту туралы» ҚР Үкіметінің 2019 жылғы 31 желтоқсандағы №1045 қаулысы;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 Республикасы Үкіметінің «Білімді ұлт» сапалы білім беру» Ұлттық жобасын бекіту туралы 2021 жылғы 12 қазандағы № 726 Қаулысы;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 Республикасы Білім және ғылым министрінің 2008 жылғы 18 наурыздағы № 125 бұйрығының 1-қосымшасы.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14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id="{06A046B7-B66F-481D-9B81-F91F62F1B9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26897" cy="585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Тақырып 7"/>
          <p:cNvSpPr>
            <a:spLocks noGrp="1"/>
          </p:cNvSpPr>
          <p:nvPr>
            <p:ph type="title"/>
          </p:nvPr>
        </p:nvSpPr>
        <p:spPr>
          <a:xfrm>
            <a:off x="1247312" y="0"/>
            <a:ext cx="9632272" cy="585239"/>
          </a:xfrm>
        </p:spPr>
        <p:txBody>
          <a:bodyPr/>
          <a:lstStyle/>
          <a:p>
            <a:pPr algn="ctr"/>
            <a:r>
              <a:rPr lang="ru-RU" sz="1800" b="1" dirty="0">
                <a:solidFill>
                  <a:prstClr val="whit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ЕМТИХАННЫҢ МАҚСАТ, МІНДЕТТЕРІ</a:t>
            </a:r>
            <a:endParaRPr lang="kk-KZ" dirty="0"/>
          </a:p>
        </p:txBody>
      </p:sp>
      <p:sp>
        <p:nvSpPr>
          <p:cNvPr id="11" name="Тікбұрыш 10"/>
          <p:cNvSpPr/>
          <p:nvPr/>
        </p:nvSpPr>
        <p:spPr>
          <a:xfrm>
            <a:off x="5762849" y="2960859"/>
            <a:ext cx="4238532" cy="3416320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Міндеті: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 algn="just">
              <a:buFontTx/>
              <a:buChar char="-"/>
            </a:pPr>
            <a:r>
              <a:rPr lang="kk-K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білім алушылардың білім берудің келесі деңгей материалдарын игеру дайындығы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 ба</a:t>
            </a:r>
            <a:r>
              <a:rPr lang="kk-K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ғалау</a:t>
            </a:r>
            <a:r>
              <a:rPr lang="kk-K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FontTx/>
              <a:buChar char="-"/>
            </a:pPr>
            <a:r>
              <a:rPr lang="kk-K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функционалдық сауаттылықтарының қалыптасу деңгейлерін бағалау.</a:t>
            </a:r>
            <a:endParaRPr lang="kk-KZ" sz="2400" i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Тікбұрыш 13"/>
          <p:cNvSpPr/>
          <p:nvPr/>
        </p:nvSpPr>
        <p:spPr>
          <a:xfrm>
            <a:off x="1196569" y="905963"/>
            <a:ext cx="4398315" cy="3785652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fontAlgn="base"/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 -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білім </a:t>
            </a:r>
            <a:r>
              <a:rPr lang="kk-K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алушылардың  </a:t>
            </a:r>
            <a:r>
              <a:rPr lang="kk-K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«Қазақ тілі мен әдебиеті» </a:t>
            </a:r>
            <a:r>
              <a:rPr lang="kk-K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пәні </a:t>
            </a:r>
            <a:r>
              <a:rPr lang="kk-K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 оқу бағдарламасының көлемін меңгеру деңгейін негізгі орта білім берудің мемлекеттік жалпыға міндетті білім беру стандарты (бұдан әрі – МЖМББС) талаптарына сәйкес бағалау</a:t>
            </a:r>
            <a:r>
              <a:rPr lang="kk-K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600" i="1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kk-KZ" sz="1600" i="1" dirty="0">
              <a:solidFill>
                <a:srgbClr val="00206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023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06A046B7-B66F-481D-9B81-F91F62F1B9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"/>
            <a:ext cx="12126897" cy="862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Тақырып 1"/>
          <p:cNvSpPr>
            <a:spLocks noGrp="1"/>
          </p:cNvSpPr>
          <p:nvPr>
            <p:ph type="title"/>
          </p:nvPr>
        </p:nvSpPr>
        <p:spPr>
          <a:xfrm>
            <a:off x="399733" y="120427"/>
            <a:ext cx="11523891" cy="976876"/>
          </a:xfrm>
        </p:spPr>
        <p:txBody>
          <a:bodyPr>
            <a:normAutofit fontScale="90000"/>
          </a:bodyPr>
          <a:lstStyle/>
          <a:p>
            <a:pPr marL="228600" lvl="0" indent="-228600" algn="ctr">
              <a:spcBef>
                <a:spcPts val="1000"/>
              </a:spcBef>
            </a:pPr>
            <a:r>
              <a:rPr lang="ru-RU" sz="2000" b="1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ЕМТИХАН ӨТКІЗУ ТАЛАБЫ</a:t>
            </a:r>
            <a:r>
              <a:rPr lang="ru-RU" sz="2000" b="1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</a:br>
            <a:r>
              <a:rPr lang="kk-KZ" sz="2000" dirty="0">
                <a:solidFill>
                  <a:schemeClr val="bg1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kk-KZ" sz="2000" dirty="0">
                <a:solidFill>
                  <a:schemeClr val="bg1"/>
                </a:solidFill>
                <a:latin typeface="Calibri" panose="020F0502020204030204"/>
                <a:ea typeface="+mn-ea"/>
                <a:cs typeface="+mn-cs"/>
              </a:rPr>
            </a:br>
            <a:endParaRPr lang="kk-KZ" sz="2000" dirty="0">
              <a:solidFill>
                <a:schemeClr val="bg1"/>
              </a:solidFill>
            </a:endParaRPr>
          </a:p>
        </p:txBody>
      </p:sp>
      <p:grpSp>
        <p:nvGrpSpPr>
          <p:cNvPr id="32" name="Группа 7"/>
          <p:cNvGrpSpPr>
            <a:grpSpLocks/>
          </p:cNvGrpSpPr>
          <p:nvPr/>
        </p:nvGrpSpPr>
        <p:grpSpPr bwMode="auto">
          <a:xfrm>
            <a:off x="190926" y="1763660"/>
            <a:ext cx="401292" cy="459521"/>
            <a:chOff x="3198813" y="1891812"/>
            <a:chExt cx="330200" cy="369546"/>
          </a:xfrm>
        </p:grpSpPr>
        <p:sp>
          <p:nvSpPr>
            <p:cNvPr id="33" name="Овал 8"/>
            <p:cNvSpPr/>
            <p:nvPr/>
          </p:nvSpPr>
          <p:spPr bwMode="auto">
            <a:xfrm>
              <a:off x="3198813" y="1910844"/>
              <a:ext cx="330200" cy="331481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4" name="TextBox 11"/>
            <p:cNvSpPr txBox="1">
              <a:spLocks noChangeArrowheads="1"/>
            </p:cNvSpPr>
            <p:nvPr/>
          </p:nvSpPr>
          <p:spPr bwMode="auto">
            <a:xfrm>
              <a:off x="3241504" y="1891812"/>
              <a:ext cx="244409" cy="369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ru-RU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1</a:t>
              </a:r>
              <a:endParaRPr kumimoji="0" lang="ru-RU" alt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35" name="Группа 7"/>
          <p:cNvGrpSpPr>
            <a:grpSpLocks/>
          </p:cNvGrpSpPr>
          <p:nvPr/>
        </p:nvGrpSpPr>
        <p:grpSpPr bwMode="auto">
          <a:xfrm>
            <a:off x="210603" y="2457772"/>
            <a:ext cx="403180" cy="460895"/>
            <a:chOff x="3198813" y="1891812"/>
            <a:chExt cx="330200" cy="369546"/>
          </a:xfrm>
        </p:grpSpPr>
        <p:sp>
          <p:nvSpPr>
            <p:cNvPr id="36" name="Овал 8"/>
            <p:cNvSpPr/>
            <p:nvPr/>
          </p:nvSpPr>
          <p:spPr bwMode="auto">
            <a:xfrm>
              <a:off x="3198813" y="1910844"/>
              <a:ext cx="330200" cy="331481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7" name="TextBox 11"/>
            <p:cNvSpPr txBox="1">
              <a:spLocks noChangeArrowheads="1"/>
            </p:cNvSpPr>
            <p:nvPr/>
          </p:nvSpPr>
          <p:spPr bwMode="auto">
            <a:xfrm>
              <a:off x="3241504" y="1891812"/>
              <a:ext cx="244409" cy="369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ru-RU" b="1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kumimoji="0" lang="ru-RU" alt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38" name="Группа 7"/>
          <p:cNvGrpSpPr>
            <a:grpSpLocks/>
          </p:cNvGrpSpPr>
          <p:nvPr/>
        </p:nvGrpSpPr>
        <p:grpSpPr bwMode="auto">
          <a:xfrm>
            <a:off x="241663" y="4384573"/>
            <a:ext cx="403181" cy="460895"/>
            <a:chOff x="3198813" y="1891812"/>
            <a:chExt cx="330200" cy="369546"/>
          </a:xfrm>
        </p:grpSpPr>
        <p:sp>
          <p:nvSpPr>
            <p:cNvPr id="39" name="Овал 8"/>
            <p:cNvSpPr/>
            <p:nvPr/>
          </p:nvSpPr>
          <p:spPr bwMode="auto">
            <a:xfrm>
              <a:off x="3198813" y="1910844"/>
              <a:ext cx="330200" cy="331481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0" name="TextBox 11"/>
            <p:cNvSpPr txBox="1">
              <a:spLocks noChangeArrowheads="1"/>
            </p:cNvSpPr>
            <p:nvPr/>
          </p:nvSpPr>
          <p:spPr bwMode="auto">
            <a:xfrm>
              <a:off x="3241504" y="1891812"/>
              <a:ext cx="244409" cy="369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ru-RU" b="1" noProof="0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kumimoji="0" lang="ru-RU" alt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41" name="Группа 7"/>
          <p:cNvGrpSpPr>
            <a:grpSpLocks/>
          </p:cNvGrpSpPr>
          <p:nvPr/>
        </p:nvGrpSpPr>
        <p:grpSpPr bwMode="auto">
          <a:xfrm>
            <a:off x="288214" y="5309133"/>
            <a:ext cx="403181" cy="460895"/>
            <a:chOff x="3198813" y="1891812"/>
            <a:chExt cx="330200" cy="369546"/>
          </a:xfrm>
        </p:grpSpPr>
        <p:sp>
          <p:nvSpPr>
            <p:cNvPr id="42" name="Овал 8"/>
            <p:cNvSpPr/>
            <p:nvPr/>
          </p:nvSpPr>
          <p:spPr bwMode="auto">
            <a:xfrm>
              <a:off x="3198813" y="1910844"/>
              <a:ext cx="330200" cy="331481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3" name="TextBox 11"/>
            <p:cNvSpPr txBox="1">
              <a:spLocks noChangeArrowheads="1"/>
            </p:cNvSpPr>
            <p:nvPr/>
          </p:nvSpPr>
          <p:spPr bwMode="auto">
            <a:xfrm>
              <a:off x="3241505" y="1891812"/>
              <a:ext cx="244409" cy="369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ru-RU" b="1" noProof="0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kumimoji="0" lang="ru-RU" alt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2" name="Тікбұрыш 1">
            <a:extLst>
              <a:ext uri="{FF2B5EF4-FFF2-40B4-BE49-F238E27FC236}">
                <a16:creationId xmlns:a16="http://schemas.microsoft.com/office/drawing/2014/main" id="{70E30AAA-3E1A-4BD0-BB35-FDB4921D8855}"/>
              </a:ext>
            </a:extLst>
          </p:cNvPr>
          <p:cNvSpPr/>
          <p:nvPr/>
        </p:nvSpPr>
        <p:spPr>
          <a:xfrm>
            <a:off x="423510" y="1664186"/>
            <a:ext cx="8239951" cy="460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kk-KZ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Емтихан қазақ тілінде өтеді </a:t>
            </a:r>
          </a:p>
        </p:txBody>
      </p:sp>
      <p:sp>
        <p:nvSpPr>
          <p:cNvPr id="3" name="Тікбұрыш 2">
            <a:extLst>
              <a:ext uri="{FF2B5EF4-FFF2-40B4-BE49-F238E27FC236}">
                <a16:creationId xmlns:a16="http://schemas.microsoft.com/office/drawing/2014/main" id="{24B030F0-9C2F-405B-9B56-F187A78F9266}"/>
              </a:ext>
            </a:extLst>
          </p:cNvPr>
          <p:cNvSpPr/>
          <p:nvPr/>
        </p:nvSpPr>
        <p:spPr>
          <a:xfrm>
            <a:off x="861833" y="2385635"/>
            <a:ext cx="1019201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>
                <a:latin typeface="Arial" panose="020B0604020202020204" pitchFamily="34" charset="0"/>
                <a:cs typeface="Arial" panose="020B0604020202020204" pitchFamily="34" charset="0"/>
              </a:rPr>
              <a:t>Емтиханды өткізу уақыты білім беру ұйымының педагогикалық кеңесімен айқындалады (</a:t>
            </a:r>
            <a:r>
              <a:rPr lang="kk-K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26-30 </a:t>
            </a:r>
            <a:r>
              <a:rPr lang="kk-KZ" sz="2400" dirty="0">
                <a:latin typeface="Arial" panose="020B0604020202020204" pitchFamily="34" charset="0"/>
                <a:cs typeface="Arial" panose="020B0604020202020204" pitchFamily="34" charset="0"/>
              </a:rPr>
              <a:t>мамыр аралығында 9,11-сынып оқушыларын қорытынды аттестаттау уақытынан басқа уақытта өткізу ұсынылады)</a:t>
            </a:r>
          </a:p>
        </p:txBody>
      </p:sp>
      <p:sp>
        <p:nvSpPr>
          <p:cNvPr id="4" name="Тікбұрыш 3">
            <a:extLst>
              <a:ext uri="{FF2B5EF4-FFF2-40B4-BE49-F238E27FC236}">
                <a16:creationId xmlns:a16="http://schemas.microsoft.com/office/drawing/2014/main" id="{392157AF-9AC4-4027-8A21-CF0C87C420FE}"/>
              </a:ext>
            </a:extLst>
          </p:cNvPr>
          <p:cNvSpPr/>
          <p:nvPr/>
        </p:nvSpPr>
        <p:spPr>
          <a:xfrm>
            <a:off x="906408" y="4215849"/>
            <a:ext cx="109936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Педагогтердің емтихандағы кезекшілік кестесі білім беру ұйымының педагогикалық кеңесімен айқындалады</a:t>
            </a:r>
            <a:endParaRPr lang="kk-K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Тікбұрыш 6">
            <a:extLst>
              <a:ext uri="{FF2B5EF4-FFF2-40B4-BE49-F238E27FC236}">
                <a16:creationId xmlns:a16="http://schemas.microsoft.com/office/drawing/2014/main" id="{96714547-7F34-47A5-BB14-D6AC9446369C}"/>
              </a:ext>
            </a:extLst>
          </p:cNvPr>
          <p:cNvSpPr/>
          <p:nvPr/>
        </p:nvSpPr>
        <p:spPr>
          <a:xfrm>
            <a:off x="929946" y="5309133"/>
            <a:ext cx="109936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Академиялық адалдық қағидаттарын сақтай отырып, емтихан материалдарын педагогтер құрастырады және білім беру ұйымының әкімшілігі бекітеді</a:t>
            </a:r>
            <a:endParaRPr lang="kk-K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96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06A046B7-B66F-481D-9B81-F91F62F1B9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26897" cy="585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Тақырып 1"/>
          <p:cNvSpPr>
            <a:spLocks noGrp="1"/>
          </p:cNvSpPr>
          <p:nvPr>
            <p:ph type="title"/>
          </p:nvPr>
        </p:nvSpPr>
        <p:spPr>
          <a:xfrm>
            <a:off x="0" y="32273"/>
            <a:ext cx="12020773" cy="624579"/>
          </a:xfrm>
        </p:spPr>
        <p:txBody>
          <a:bodyPr>
            <a:normAutofit fontScale="90000"/>
          </a:bodyPr>
          <a:lstStyle/>
          <a:p>
            <a:pPr marL="228600" lvl="0" indent="-228600" algn="ctr">
              <a:spcBef>
                <a:spcPts val="1000"/>
              </a:spcBef>
            </a:pPr>
            <a:r>
              <a:rPr lang="kk-KZ" sz="2000" b="1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ЕМТИХАН ТАПСЫРМАЛАРЫНЫҢ МАЗМҰНЫ</a:t>
            </a:r>
            <a:r>
              <a:rPr lang="kk-KZ" sz="2000" dirty="0">
                <a:solidFill>
                  <a:schemeClr val="bg1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kk-KZ" sz="2000" dirty="0">
                <a:solidFill>
                  <a:schemeClr val="bg1"/>
                </a:solidFill>
                <a:latin typeface="Calibri" panose="020F0502020204030204"/>
                <a:ea typeface="+mn-ea"/>
                <a:cs typeface="+mn-cs"/>
              </a:rPr>
            </a:br>
            <a:endParaRPr lang="kk-KZ" sz="2000" dirty="0">
              <a:solidFill>
                <a:schemeClr val="bg1"/>
              </a:solidFill>
            </a:endParaRPr>
          </a:p>
        </p:txBody>
      </p:sp>
      <p:sp>
        <p:nvSpPr>
          <p:cNvPr id="2" name="Тікбұрыш 1">
            <a:extLst>
              <a:ext uri="{FF2B5EF4-FFF2-40B4-BE49-F238E27FC236}">
                <a16:creationId xmlns:a16="http://schemas.microsoft.com/office/drawing/2014/main" id="{84A2EFA5-C3DD-437F-A278-705BB5F79596}"/>
              </a:ext>
            </a:extLst>
          </p:cNvPr>
          <p:cNvSpPr/>
          <p:nvPr/>
        </p:nvSpPr>
        <p:spPr>
          <a:xfrm>
            <a:off x="671804" y="1268963"/>
            <a:ext cx="968424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2400" spc="1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Өзге </a:t>
            </a:r>
            <a:r>
              <a:rPr lang="kk-KZ" sz="2400" spc="1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тілде оқытатын сыныптар үшін «Қазақ тілі мен әдебиеті» оқу пәні бойынша:</a:t>
            </a:r>
          </a:p>
          <a:p>
            <a:pPr marL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2400" spc="1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kk-KZ" sz="2400" spc="1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тыңдалым</a:t>
            </a:r>
            <a:endParaRPr lang="kk-KZ" sz="2400" spc="10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2400" spc="1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kk-KZ" sz="2400" spc="1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айтылым</a:t>
            </a:r>
            <a:endParaRPr lang="kk-KZ" sz="2400" spc="10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263" indent="1588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2400" spc="1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оқылым</a:t>
            </a:r>
          </a:p>
          <a:p>
            <a:pPr marL="449263" indent="87313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kk-KZ" sz="2400" spc="1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жазылым</a:t>
            </a:r>
          </a:p>
          <a:p>
            <a:pPr marL="449263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kk-KZ" sz="2400" spc="1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тілдік бағдар</a:t>
            </a:r>
            <a:endParaRPr lang="kk-KZ" sz="2400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altLang="kk-KZ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«Қазақ тілі мен әдебиеті» оқу пәні бойынша рубрика</a:t>
            </a:r>
          </a:p>
        </p:txBody>
      </p:sp>
    </p:spTree>
    <p:extLst>
      <p:ext uri="{BB962C8B-B14F-4D97-AF65-F5344CB8AC3E}">
        <p14:creationId xmlns:p14="http://schemas.microsoft.com/office/powerpoint/2010/main" val="315371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06A046B7-B66F-481D-9B81-F91F62F1B9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26897" cy="585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Тақырып 1"/>
          <p:cNvSpPr>
            <a:spLocks noGrp="1"/>
          </p:cNvSpPr>
          <p:nvPr>
            <p:ph type="title"/>
          </p:nvPr>
        </p:nvSpPr>
        <p:spPr>
          <a:xfrm>
            <a:off x="0" y="32273"/>
            <a:ext cx="12020773" cy="624579"/>
          </a:xfrm>
        </p:spPr>
        <p:txBody>
          <a:bodyPr>
            <a:normAutofit fontScale="90000"/>
          </a:bodyPr>
          <a:lstStyle/>
          <a:p>
            <a:pPr marL="228600" lvl="0" indent="-228600" algn="ctr">
              <a:spcBef>
                <a:spcPts val="1000"/>
              </a:spcBef>
            </a:pPr>
            <a:r>
              <a:rPr lang="kk-KZ" sz="2000" b="1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ЕМТИХАН МАЗМҰНЫ</a:t>
            </a:r>
            <a:r>
              <a:rPr lang="kk-KZ" sz="2000" dirty="0">
                <a:solidFill>
                  <a:schemeClr val="bg1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kk-KZ" sz="2000" dirty="0">
                <a:solidFill>
                  <a:schemeClr val="bg1"/>
                </a:solidFill>
                <a:latin typeface="Calibri" panose="020F0502020204030204"/>
                <a:ea typeface="+mn-ea"/>
                <a:cs typeface="+mn-cs"/>
              </a:rPr>
            </a:br>
            <a:endParaRPr lang="kk-KZ" sz="2000" dirty="0">
              <a:solidFill>
                <a:schemeClr val="bg1"/>
              </a:solidFill>
            </a:endParaRPr>
          </a:p>
        </p:txBody>
      </p:sp>
      <p:sp>
        <p:nvSpPr>
          <p:cNvPr id="8" name="Тікбұрыш 7">
            <a:extLst>
              <a:ext uri="{FF2B5EF4-FFF2-40B4-BE49-F238E27FC236}">
                <a16:creationId xmlns:a16="http://schemas.microsoft.com/office/drawing/2014/main" id="{3A262288-3C33-4E19-91E9-F3A12B7BE38B}"/>
              </a:ext>
            </a:extLst>
          </p:cNvPr>
          <p:cNvSpPr/>
          <p:nvPr/>
        </p:nvSpPr>
        <p:spPr>
          <a:xfrm>
            <a:off x="6372006" y="501349"/>
            <a:ext cx="5063501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kk-KZ" b="1" spc="1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«Қазақ тілі мен әдебиеті» пәні бойынша:</a:t>
            </a:r>
            <a:endParaRPr lang="kk-K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Кесте 9">
            <a:extLst>
              <a:ext uri="{FF2B5EF4-FFF2-40B4-BE49-F238E27FC236}">
                <a16:creationId xmlns:a16="http://schemas.microsoft.com/office/drawing/2014/main" id="{E522A76F-8CCD-41E7-B1B4-13BD71D5FB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25389"/>
              </p:ext>
            </p:extLst>
          </p:nvPr>
        </p:nvGraphicFramePr>
        <p:xfrm>
          <a:off x="493923" y="876901"/>
          <a:ext cx="11204153" cy="59730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5518">
                  <a:extLst>
                    <a:ext uri="{9D8B030D-6E8A-4147-A177-3AD203B41FA5}">
                      <a16:colId xmlns:a16="http://schemas.microsoft.com/office/drawing/2014/main" val="2023789961"/>
                    </a:ext>
                  </a:extLst>
                </a:gridCol>
                <a:gridCol w="2145475">
                  <a:extLst>
                    <a:ext uri="{9D8B030D-6E8A-4147-A177-3AD203B41FA5}">
                      <a16:colId xmlns:a16="http://schemas.microsoft.com/office/drawing/2014/main" val="2321351271"/>
                    </a:ext>
                  </a:extLst>
                </a:gridCol>
                <a:gridCol w="2071171">
                  <a:extLst>
                    <a:ext uri="{9D8B030D-6E8A-4147-A177-3AD203B41FA5}">
                      <a16:colId xmlns:a16="http://schemas.microsoft.com/office/drawing/2014/main" val="3641418242"/>
                    </a:ext>
                  </a:extLst>
                </a:gridCol>
                <a:gridCol w="1938969">
                  <a:extLst>
                    <a:ext uri="{9D8B030D-6E8A-4147-A177-3AD203B41FA5}">
                      <a16:colId xmlns:a16="http://schemas.microsoft.com/office/drawing/2014/main" val="3243310799"/>
                    </a:ext>
                  </a:extLst>
                </a:gridCol>
                <a:gridCol w="2071171">
                  <a:extLst>
                    <a:ext uri="{9D8B030D-6E8A-4147-A177-3AD203B41FA5}">
                      <a16:colId xmlns:a16="http://schemas.microsoft.com/office/drawing/2014/main" val="2036251041"/>
                    </a:ext>
                  </a:extLst>
                </a:gridCol>
                <a:gridCol w="1861849">
                  <a:extLst>
                    <a:ext uri="{9D8B030D-6E8A-4147-A177-3AD203B41FA5}">
                      <a16:colId xmlns:a16="http://schemas.microsoft.com/office/drawing/2014/main" val="481639520"/>
                    </a:ext>
                  </a:extLst>
                </a:gridCol>
              </a:tblGrid>
              <a:tr h="543234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spc="1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Бөлімше</a:t>
                      </a:r>
                      <a:endParaRPr lang="kk-KZ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39" marR="31939" marT="19163" marB="1916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spc="1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5-сынып</a:t>
                      </a:r>
                      <a:endParaRPr lang="kk-KZ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39" marR="31939" marT="19163" marB="1916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spc="1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6-сынып</a:t>
                      </a:r>
                      <a:endParaRPr lang="kk-KZ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39" marR="31939" marT="19163" marB="1916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spc="1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7-сынып</a:t>
                      </a:r>
                      <a:endParaRPr lang="kk-KZ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39" marR="31939" marT="19163" marB="1916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spc="1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8-сынып</a:t>
                      </a:r>
                      <a:endParaRPr lang="kk-KZ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39" marR="31939" marT="19163" marB="1916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spc="1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10-сынып ҚГБ, ЖМБ</a:t>
                      </a:r>
                      <a:endParaRPr lang="kk-KZ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7643327"/>
                  </a:ext>
                </a:extLst>
              </a:tr>
              <a:tr h="85276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altLang="kk-K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1) </a:t>
                      </a:r>
                      <a:r>
                        <a:rPr kumimoji="0" lang="kk-KZ" altLang="kk-KZ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тыңдалым</a:t>
                      </a:r>
                      <a:endParaRPr lang="kk-KZ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39" marR="31939" marT="19163" marB="1916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39" marR="31939" marT="19163" marB="1916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39" marR="31939" marT="19163" marB="1916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39" marR="31939" marT="19163" marB="1916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39" marR="31939" marT="19163" marB="1916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407137"/>
                  </a:ext>
                </a:extLst>
              </a:tr>
              <a:tr h="1807151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6. </a:t>
                      </a:r>
                      <a:r>
                        <a:rPr lang="kk-KZ" sz="1400" spc="1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Тыңдалым</a:t>
                      </a:r>
                      <a: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материал</a:t>
                      </a:r>
                    </a:p>
                    <a:p>
                      <a:pPr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дары бойынша жауап беру</a:t>
                      </a:r>
                      <a:endParaRPr lang="kk-KZ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defTabSz="711200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5.1.6.1 </a:t>
                      </a:r>
                      <a:r>
                        <a:rPr lang="kk-KZ" sz="1400" spc="1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тыңдалым</a:t>
                      </a:r>
                      <a: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материалдарының мазмұны негізінде сұрақтарға жауап беру</a:t>
                      </a:r>
                      <a:endParaRPr lang="kk-KZ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6.1.6.1 </a:t>
                      </a:r>
                      <a:r>
                        <a:rPr lang="kk-KZ" sz="1400" spc="1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тыңдалым</a:t>
                      </a:r>
                      <a: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материалдарының мазмұны негізінде шынайы өмірмен байланыстырып жауап беру</a:t>
                      </a:r>
                      <a:endParaRPr lang="kk-KZ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7.1.6.1 </a:t>
                      </a:r>
                      <a:r>
                        <a:rPr lang="kk-KZ" sz="1400" spc="1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тыңдалым</a:t>
                      </a:r>
                      <a: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материалдарының мазмұны негізінде өз пікірін өзгелердің пікірімен салыстыра отырып жауап беру</a:t>
                      </a:r>
                      <a:endParaRPr lang="kk-KZ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8.1.6.1 </a:t>
                      </a:r>
                      <a:r>
                        <a:rPr lang="kk-KZ" sz="1400" spc="1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тыңдалым</a:t>
                      </a:r>
                      <a: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материалдарының мазмұны негізінде деректерді келтіре отырып, дәлелді жауап беру</a:t>
                      </a:r>
                      <a:endParaRPr lang="kk-KZ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10.1.6.1 көтерілген мәселе бойынша әртүрлі дереккөздерден алынған мәтіндерді тыңдау және салыстыру, өз көзқарасын аргументтер негізінде дәлелдеу</a:t>
                      </a:r>
                    </a:p>
                  </a:txBody>
                  <a:tcPr marL="47625" marR="4762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9222881"/>
                  </a:ext>
                </a:extLst>
              </a:tr>
              <a:tr h="317543">
                <a:tc gridSpan="6"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2) </a:t>
                      </a:r>
                      <a:r>
                        <a:rPr lang="kk-KZ" sz="14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айтылым</a:t>
                      </a:r>
                      <a:endParaRPr lang="kk-KZ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39" marR="31939" marT="19163" marB="1916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39" marR="31939" marT="19163" marB="1916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39" marR="31939" marT="19163" marB="1916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39" marR="31939" marT="19163" marB="1916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39" marR="31939" marT="19163" marB="1916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322429"/>
                  </a:ext>
                </a:extLst>
              </a:tr>
              <a:tr h="1665971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spc="1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5. Сенімді және еркін жауап беру</a:t>
                      </a:r>
                      <a:endParaRPr lang="kk-KZ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182563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257300" algn="l"/>
                        </a:tabLst>
                      </a:pPr>
                      <a: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5.2.5.1</a:t>
                      </a:r>
                      <a:b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берілген сұрақты дұрыс түсініп, лайықты жауап беру, шағын диалогке қатысу</a:t>
                      </a:r>
                      <a:endParaRPr lang="kk-KZ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spc="1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6.2.5.1 коммуникативтік жағдаят бойынша диалогке қатысушылар өзара түсінісіп, ойларын толықтырып отыру</a:t>
                      </a:r>
                      <a:endParaRPr lang="kk-KZ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7.2.5.1</a:t>
                      </a:r>
                      <a:b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диалогке қатысушылар коммуникативтік жағдаяттың талаптарына сай «сөйлеуші →тыңдаушы» позицияларын еркін ауыстыру</a:t>
                      </a:r>
                      <a:endParaRPr lang="kk-KZ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8.2.5.1 </a:t>
                      </a:r>
                    </a:p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пікірталасқа қатысушылар берілген тақырып бойынша өз пікірлерін сенімді дәлелдеу және қойылған сұрақтарға еркін жауап беру</a:t>
                      </a:r>
                      <a:endParaRPr lang="kk-KZ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10.2.1.1 </a:t>
                      </a:r>
                    </a:p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ғылыми-көпшілік және публицистикалық стильдегі мәтіндерден күрделі сөздердің жасалу жолын анықтау, ауызша мәтін құрауда орынды қолдану</a:t>
                      </a:r>
                    </a:p>
                  </a:txBody>
                  <a:tcPr marL="47625" marR="4762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59381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617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06A046B7-B66F-481D-9B81-F91F62F1B9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26897" cy="585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Тақырып 1"/>
          <p:cNvSpPr>
            <a:spLocks noGrp="1"/>
          </p:cNvSpPr>
          <p:nvPr>
            <p:ph type="title"/>
          </p:nvPr>
        </p:nvSpPr>
        <p:spPr>
          <a:xfrm>
            <a:off x="0" y="32273"/>
            <a:ext cx="12020773" cy="624579"/>
          </a:xfrm>
        </p:spPr>
        <p:txBody>
          <a:bodyPr>
            <a:normAutofit fontScale="90000"/>
          </a:bodyPr>
          <a:lstStyle/>
          <a:p>
            <a:pPr marL="228600" lvl="0" indent="-228600" algn="ctr">
              <a:spcBef>
                <a:spcPts val="1000"/>
              </a:spcBef>
            </a:pPr>
            <a:r>
              <a:rPr lang="kk-KZ" sz="2000" b="1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ЕМТИХАН МАЗМҰНЫ</a:t>
            </a:r>
            <a:r>
              <a:rPr lang="kk-KZ" sz="2000" dirty="0">
                <a:solidFill>
                  <a:schemeClr val="bg1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kk-KZ" sz="2000" dirty="0">
                <a:solidFill>
                  <a:schemeClr val="bg1"/>
                </a:solidFill>
                <a:latin typeface="Calibri" panose="020F0502020204030204"/>
                <a:ea typeface="+mn-ea"/>
                <a:cs typeface="+mn-cs"/>
              </a:rPr>
            </a:br>
            <a:endParaRPr lang="kk-KZ" sz="2000" dirty="0">
              <a:solidFill>
                <a:schemeClr val="bg1"/>
              </a:solidFill>
            </a:endParaRPr>
          </a:p>
        </p:txBody>
      </p:sp>
      <p:sp>
        <p:nvSpPr>
          <p:cNvPr id="8" name="Тікбұрыш 7">
            <a:extLst>
              <a:ext uri="{FF2B5EF4-FFF2-40B4-BE49-F238E27FC236}">
                <a16:creationId xmlns:a16="http://schemas.microsoft.com/office/drawing/2014/main" id="{3A262288-3C33-4E19-91E9-F3A12B7BE38B}"/>
              </a:ext>
            </a:extLst>
          </p:cNvPr>
          <p:cNvSpPr/>
          <p:nvPr/>
        </p:nvSpPr>
        <p:spPr>
          <a:xfrm>
            <a:off x="6372006" y="523623"/>
            <a:ext cx="5063501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kk-KZ" b="1" spc="1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«Қазақ тілі мен әдебиеті» пәні бойынша:</a:t>
            </a:r>
            <a:endParaRPr lang="kk-K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Кесте 9">
            <a:extLst>
              <a:ext uri="{FF2B5EF4-FFF2-40B4-BE49-F238E27FC236}">
                <a16:creationId xmlns:a16="http://schemas.microsoft.com/office/drawing/2014/main" id="{E522A76F-8CCD-41E7-B1B4-13BD71D5FB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988716"/>
              </p:ext>
            </p:extLst>
          </p:nvPr>
        </p:nvGraphicFramePr>
        <p:xfrm>
          <a:off x="493923" y="899175"/>
          <a:ext cx="11204153" cy="56892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5518">
                  <a:extLst>
                    <a:ext uri="{9D8B030D-6E8A-4147-A177-3AD203B41FA5}">
                      <a16:colId xmlns:a16="http://schemas.microsoft.com/office/drawing/2014/main" val="2023789961"/>
                    </a:ext>
                  </a:extLst>
                </a:gridCol>
                <a:gridCol w="2145475">
                  <a:extLst>
                    <a:ext uri="{9D8B030D-6E8A-4147-A177-3AD203B41FA5}">
                      <a16:colId xmlns:a16="http://schemas.microsoft.com/office/drawing/2014/main" val="2321351271"/>
                    </a:ext>
                  </a:extLst>
                </a:gridCol>
                <a:gridCol w="2071171">
                  <a:extLst>
                    <a:ext uri="{9D8B030D-6E8A-4147-A177-3AD203B41FA5}">
                      <a16:colId xmlns:a16="http://schemas.microsoft.com/office/drawing/2014/main" val="3641418242"/>
                    </a:ext>
                  </a:extLst>
                </a:gridCol>
                <a:gridCol w="1938969">
                  <a:extLst>
                    <a:ext uri="{9D8B030D-6E8A-4147-A177-3AD203B41FA5}">
                      <a16:colId xmlns:a16="http://schemas.microsoft.com/office/drawing/2014/main" val="3243310799"/>
                    </a:ext>
                  </a:extLst>
                </a:gridCol>
                <a:gridCol w="2071171">
                  <a:extLst>
                    <a:ext uri="{9D8B030D-6E8A-4147-A177-3AD203B41FA5}">
                      <a16:colId xmlns:a16="http://schemas.microsoft.com/office/drawing/2014/main" val="2036251041"/>
                    </a:ext>
                  </a:extLst>
                </a:gridCol>
                <a:gridCol w="1861849">
                  <a:extLst>
                    <a:ext uri="{9D8B030D-6E8A-4147-A177-3AD203B41FA5}">
                      <a16:colId xmlns:a16="http://schemas.microsoft.com/office/drawing/2014/main" val="481639520"/>
                    </a:ext>
                  </a:extLst>
                </a:gridCol>
              </a:tblGrid>
              <a:tr h="543234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spc="1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Бөлімше</a:t>
                      </a:r>
                      <a:endParaRPr lang="kk-KZ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39" marR="31939" marT="19163" marB="1916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spc="1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5-сынып</a:t>
                      </a:r>
                      <a:endParaRPr lang="kk-KZ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39" marR="31939" marT="19163" marB="1916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spc="1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6-сынып</a:t>
                      </a:r>
                      <a:endParaRPr lang="kk-KZ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39" marR="31939" marT="19163" marB="1916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spc="1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7-сынып</a:t>
                      </a:r>
                      <a:endParaRPr lang="kk-KZ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39" marR="31939" marT="19163" marB="1916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spc="1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8-сынып</a:t>
                      </a:r>
                      <a:endParaRPr lang="kk-KZ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39" marR="31939" marT="19163" marB="1916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spc="1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10-сынып ҚГБ, ЖМБ</a:t>
                      </a:r>
                      <a:endParaRPr lang="kk-KZ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7643327"/>
                  </a:ext>
                </a:extLst>
              </a:tr>
              <a:tr h="85276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altLang="kk-K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3) оқылым</a:t>
                      </a:r>
                      <a:endParaRPr lang="kk-KZ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39" marR="31939" marT="19163" marB="1916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39" marR="31939" marT="19163" marB="1916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39" marR="31939" marT="19163" marB="1916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39" marR="31939" marT="19163" marB="1916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39" marR="31939" marT="19163" marB="1916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407137"/>
                  </a:ext>
                </a:extLst>
              </a:tr>
              <a:tr h="1807151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3. Көркем шығарма</a:t>
                      </a:r>
                    </a:p>
                    <a:p>
                      <a:pPr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spc="1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ларды</a:t>
                      </a:r>
                      <a: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оқу</a:t>
                      </a:r>
                      <a:endParaRPr lang="kk-KZ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5.3.3.1 фольклорлық және шағын көлемді көркем әдеби шығармаларды түсіну, тақырыбын анықтау</a:t>
                      </a:r>
                      <a:endParaRPr lang="kk-KZ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6.3.3.1 орта көлемді шығармаларды түсіну, тақырыбы мен негізгі ойды анықтау</a:t>
                      </a:r>
                      <a:endParaRPr lang="kk-KZ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7.3.3.1 прозалық және поэзиялық шығармалардағы кейіпкердің іс -әрекетіне немесе лирикалық кейіпкердің </a:t>
                      </a:r>
                      <a:r>
                        <a:rPr lang="kk-KZ" sz="1400" spc="1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образын</a:t>
                      </a:r>
                      <a: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талдау</a:t>
                      </a:r>
                      <a:endParaRPr lang="kk-KZ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spc="1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8.3.3.1 прозалық және поэзиялық шығармалардың композициялық құрылымын анықтау, кейіпкердің іс -әрекетіне немесе лирикалық кейіпкердің образына баға беру</a:t>
                      </a:r>
                      <a:endParaRPr lang="kk-KZ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10.3.3.1 әдеби шығармада көтерілген әлеуметтік-қоғамдық мәселені талдау және кейіпкерлерді шынайы өмірмен салыстырып бағалау</a:t>
                      </a:r>
                      <a:endParaRPr lang="kk-KZ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9222881"/>
                  </a:ext>
                </a:extLst>
              </a:tr>
              <a:tr h="271506">
                <a:tc gridSpan="6"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4) жазылым</a:t>
                      </a:r>
                    </a:p>
                  </a:txBody>
                  <a:tcPr marL="31939" marR="31939" marT="19163" marB="1916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39" marR="31939" marT="19163" marB="1916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39" marR="31939" marT="19163" marB="1916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39" marR="31939" marT="19163" marB="1916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39" marR="31939" marT="19163" marB="1916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322429"/>
                  </a:ext>
                </a:extLst>
              </a:tr>
              <a:tr h="1665971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2.Эссе жазу</a:t>
                      </a:r>
                      <a:endParaRPr lang="kk-KZ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spc="1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5.4.2.1 эссе құрылымын сақтай отырып, адамды, табиғатты, белгілі бір оқиғаны сипаттап жазу</a:t>
                      </a:r>
                      <a:endParaRPr lang="kk-KZ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spc="1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6.4.2.1 эссе тақырыбының желісінен шықпай, әрбір абзацты жүйелі құрастырып, қажетті мазмұнын ашып жазу</a:t>
                      </a:r>
                      <a:endParaRPr lang="kk-KZ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spc="1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7.4.2.1 эссе құрылымы мен дамуын сақтап, көтерілген мәселе бойынша келісу-келіспеу себептерін айқын көрсетіп жазу</a:t>
                      </a:r>
                      <a:endParaRPr lang="kk-KZ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spc="1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8.4.2.1 эссе құрылымы мен дамуын сақтап, тақырыпқа байланысты берілген мәселенің оңтайлы шешілу жолдарын ұсыну</a:t>
                      </a:r>
                      <a:endParaRPr lang="kk-KZ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10.4.2.1 қажетті клишелер мен лексикалық құрылымдарды қолданып, көтерілген мәселе бойынша өз ойын дәлелдеп эссе жазу («келісу, келіспеу» эссесі, </a:t>
                      </a:r>
                      <a:r>
                        <a:rPr lang="kk-KZ" sz="1400" spc="1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дискуссивті</a:t>
                      </a:r>
                      <a: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эссе, </a:t>
                      </a:r>
                      <a:r>
                        <a:rPr lang="kk-KZ" sz="1400" spc="1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аргументативті</a:t>
                      </a:r>
                      <a:r>
                        <a:rPr lang="kk-KZ" sz="1400" spc="1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эссе)</a:t>
                      </a:r>
                      <a:endParaRPr lang="kk-KZ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59381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672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тақырыб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1439</TotalTime>
  <Words>2639</Words>
  <Application>Microsoft Office PowerPoint</Application>
  <PresentationFormat>Широкоэкранный</PresentationFormat>
  <Paragraphs>671</Paragraphs>
  <Slides>26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2" baseType="lpstr">
      <vt:lpstr>Arial</vt:lpstr>
      <vt:lpstr>Calibri</vt:lpstr>
      <vt:lpstr>Times New Roman</vt:lpstr>
      <vt:lpstr>Trebuchet MS</vt:lpstr>
      <vt:lpstr>Wingdings 3</vt:lpstr>
      <vt:lpstr>Аспект</vt:lpstr>
      <vt:lpstr> </vt:lpstr>
      <vt:lpstr>Презентация PowerPoint</vt:lpstr>
      <vt:lpstr>Презентация PowerPoint</vt:lpstr>
      <vt:lpstr>Негіздеме: </vt:lpstr>
      <vt:lpstr>ЕМТИХАННЫҢ МАҚСАТ, МІНДЕТТЕРІ</vt:lpstr>
      <vt:lpstr>ЕМТИХАН ӨТКІЗУ ТАЛАБЫ  </vt:lpstr>
      <vt:lpstr>ЕМТИХАН ТАПСЫРМАЛАРЫНЫҢ МАЗМҰНЫ </vt:lpstr>
      <vt:lpstr>ЕМТИХАН МАЗМҰНЫ </vt:lpstr>
      <vt:lpstr>ЕМТИХАН МАЗМҰНЫ </vt:lpstr>
      <vt:lpstr>ЕМТИХАН МАЗМҰНЫ </vt:lpstr>
      <vt:lpstr>  «ҚАЗАҚ ТІЛІ МЕН ӘДЕБИЕТІ» ОҚУ ПӘНІ БОЙЫНША РУБРИКА   </vt:lpstr>
      <vt:lpstr>  АРАЛЫҚ АТТЕСТАТТАУ ТАПСЫРМАЛАРЫНЫҢ ҮЛГІЛЕРІ   </vt:lpstr>
      <vt:lpstr>БАҒАЛАУ КРИТЕРИЙЛЕРІ </vt:lpstr>
      <vt:lpstr>      « «ҚАЗАҚ ТІЛІ МЕН ӘДЕБИЕТІ» ОҚУ ПӘНІ БОЙЫНША ЕМТИХАН   6. Емтихан өткізуді ұйымдастыру мәселелері «Қазақ тілі мен әдебиеті» пәні бойынша білім алушының оқу үлгерімін бақылауға берілген  мәтін саны, эссе тақырыптарының саны – 4.                                                                                                 Сөз саны кесте бойынша көрсетілген  </vt:lpstr>
      <vt:lpstr>     БІЛІМДІ ТЕКСЕРУ ТАПСЫРМАЛАРЫ БОЙЫНША ОРЫНДАЛҒАН ЖҰМЫСТЫ БАҒАЛАУ    Бес балдықты 30-балдыққа ауыстыру шкаласы                                                                                                                                          (оқыту өзге тілде)  </vt:lpstr>
      <vt:lpstr>ЕМТИХАННЫҢ ӨТКІЗІЛУІ БОЙЫНША ЕСКЕРТУЛЕР  </vt:lpstr>
      <vt:lpstr>ЕМТИХАННЫҢ ӨТКІЗІЛУІ БОЙЫНША ЕСКЕРТУЛЕР  </vt:lpstr>
      <vt:lpstr>Байқау емтиханының қорытындыларына талдау жасау </vt:lpstr>
      <vt:lpstr>Байқау емтиханының қорытындыларына талдау жасау </vt:lpstr>
      <vt:lpstr>5 сынып</vt:lpstr>
      <vt:lpstr>6 сынып</vt:lpstr>
      <vt:lpstr>7 сынып</vt:lpstr>
      <vt:lpstr>8 сынып </vt:lpstr>
      <vt:lpstr>10 сынып 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көрсетілімі</dc:title>
  <dc:creator>Пользователь</dc:creator>
  <cp:lastModifiedBy>Шынар Калиахметова</cp:lastModifiedBy>
  <cp:revision>117</cp:revision>
  <dcterms:created xsi:type="dcterms:W3CDTF">2022-02-23T14:25:38Z</dcterms:created>
  <dcterms:modified xsi:type="dcterms:W3CDTF">2025-03-31T02:24:05Z</dcterms:modified>
</cp:coreProperties>
</file>